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74" r:id="rId26"/>
    <p:sldId id="281" r:id="rId27"/>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19" name="18 Marcador de pie de página"/>
          <p:cNvSpPr>
            <a:spLocks noGrp="1"/>
          </p:cNvSpPr>
          <p:nvPr>
            <p:ph type="ftr" sz="quarter" idx="11"/>
          </p:nvPr>
        </p:nvSpPr>
        <p:spPr/>
        <p:txBody>
          <a:bodyPr/>
          <a:lstStyle/>
          <a:p>
            <a:endParaRPr lang="es-PE"/>
          </a:p>
        </p:txBody>
      </p:sp>
      <p:sp>
        <p:nvSpPr>
          <p:cNvPr id="27" name="26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D4D7902-ABC3-49A1-9C3A-8D06524270D5}"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AE0962C-A2DB-4CA2-9604-2974BF89D48C}" type="datetimeFigureOut">
              <a:rPr lang="es-PE" smtClean="0"/>
              <a:t>11/10/2012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a:xfrm>
            <a:off x="8077200" y="6356350"/>
            <a:ext cx="609600" cy="365125"/>
          </a:xfrm>
        </p:spPr>
        <p:txBody>
          <a:bodyPr/>
          <a:lstStyle/>
          <a:p>
            <a:fld id="{FD4D7902-ABC3-49A1-9C3A-8D06524270D5}" type="slidenum">
              <a:rPr lang="es-PE" smtClean="0"/>
              <a:t>‹Nº›</a:t>
            </a:fld>
            <a:endParaRPr lang="es-PE"/>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E0962C-A2DB-4CA2-9604-2974BF89D48C}" type="datetimeFigureOut">
              <a:rPr lang="es-PE" smtClean="0"/>
              <a:t>11/10/2012</a:t>
            </a:fld>
            <a:endParaRPr lang="es-PE"/>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4D7902-ABC3-49A1-9C3A-8D06524270D5}" type="slidenum">
              <a:rPr lang="es-PE" smtClean="0"/>
              <a:t>‹Nº›</a:t>
            </a:fld>
            <a:endParaRPr lang="es-PE"/>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wmf"/><Relationship Id="rId2" Type="http://schemas.openxmlformats.org/officeDocument/2006/relationships/vmlDrawing" Target="../drawings/vmlDrawing1.vml"/><Relationship Id="rId1" Type="http://schemas.openxmlformats.org/officeDocument/2006/relationships/themeOverride" Target="../theme/themeOverride23.x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https://encrypted-tbn2.google.com/images?q=tbn:ANd9GcT1x14GesBKbZYFioK-D9Ijl3OxCyYZEPot2iXo7JmSEhgG5en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260649"/>
            <a:ext cx="3024336" cy="237626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6 Imagen" descr="ANd9GcQB620GlcxI13Yvz6NrDZfGWxLi-cXcO_Km5lYM2JI7uPLncTej2w"/>
          <p:cNvPicPr/>
          <p:nvPr/>
        </p:nvPicPr>
        <p:blipFill>
          <a:blip r:embed="rId3" cstate="print">
            <a:lum contrast="6000"/>
          </a:blip>
          <a:stretch>
            <a:fillRect/>
          </a:stretch>
        </p:blipFill>
        <p:spPr bwMode="auto">
          <a:xfrm>
            <a:off x="899592" y="188640"/>
            <a:ext cx="1152128" cy="1440160"/>
          </a:xfrm>
          <a:prstGeom prst="roundRect">
            <a:avLst>
              <a:gd name="adj" fmla="val 8594"/>
            </a:avLst>
          </a:prstGeom>
          <a:solidFill>
            <a:schemeClr val="tx1"/>
          </a:solidFill>
          <a:ln>
            <a:noFill/>
          </a:ln>
          <a:effectLst>
            <a:outerShdw blurRad="50800" dist="50800" dir="5400000" algn="ctr" rotWithShape="0">
              <a:srgbClr val="000000"/>
            </a:outerShdw>
            <a:reflection blurRad="12700" stA="38000" endPos="28000" dist="5000" dir="5400000" sy="-100000" algn="bl" rotWithShape="0"/>
          </a:effectLst>
        </p:spPr>
      </p:pic>
      <p:sp>
        <p:nvSpPr>
          <p:cNvPr id="21506" name="Rectangle 2"/>
          <p:cNvSpPr>
            <a:spLocks noChangeArrowheads="1"/>
          </p:cNvSpPr>
          <p:nvPr/>
        </p:nvSpPr>
        <p:spPr bwMode="auto">
          <a:xfrm>
            <a:off x="1691680" y="468400"/>
            <a:ext cx="6264696" cy="14003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FF0000"/>
                </a:solidFill>
                <a:effectLst/>
                <a:latin typeface="Comic Sans MS" pitchFamily="66" charset="0"/>
                <a:ea typeface="Times New Roman" pitchFamily="18" charset="0"/>
                <a:cs typeface="Times New Roman" pitchFamily="18" charset="0"/>
              </a:rPr>
              <a:t>UNIVERSIDAD NACIONAL DE SANTA</a:t>
            </a:r>
            <a:endParaRPr kumimoji="0" lang="es-PE" sz="2000" b="0" i="0" u="none" strike="noStrike" cap="none" normalizeH="0" baseline="0" dirty="0" smtClean="0">
              <a:ln>
                <a:noFill/>
              </a:ln>
              <a:solidFill>
                <a:srgbClr val="FF0000"/>
              </a:solidFill>
              <a:effectLst/>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FF0000"/>
                </a:solidFill>
                <a:effectLst/>
                <a:latin typeface="Comic Sans MS" pitchFamily="66" charset="0"/>
                <a:ea typeface="Times New Roman" pitchFamily="18" charset="0"/>
                <a:cs typeface="Times New Roman" pitchFamily="18" charset="0"/>
              </a:rPr>
              <a:t>FACULTAD INGENIERIA</a:t>
            </a:r>
            <a:endParaRPr kumimoji="0" lang="es-ES" sz="3200" b="1" i="0" u="none" strike="noStrike" cap="none" normalizeH="0" baseline="0" dirty="0" smtClean="0">
              <a:ln>
                <a:noFill/>
              </a:ln>
              <a:solidFill>
                <a:srgbClr val="FF0000"/>
              </a:solidFill>
              <a:effectLst/>
              <a:latin typeface="Comic Sans MS" pitchFamily="66" charset="0"/>
              <a:ea typeface="Times New Roman" pitchFamily="18" charset="0"/>
              <a:cs typeface="Times New Roman" pitchFamily="18" charset="0"/>
            </a:endParaRPr>
          </a:p>
          <a:p>
            <a:pPr algn="ctr" eaLnBrk="0" fontAlgn="base" hangingPunct="0">
              <a:spcBef>
                <a:spcPct val="0"/>
              </a:spcBef>
              <a:spcAft>
                <a:spcPct val="0"/>
              </a:spcAft>
            </a:pPr>
            <a:r>
              <a:rPr lang="es-ES" sz="1600" b="1" dirty="0">
                <a:solidFill>
                  <a:srgbClr val="FF0000"/>
                </a:solidFill>
                <a:latin typeface="Comic Sans MS" pitchFamily="66" charset="0"/>
              </a:rPr>
              <a:t>E.A.P INGENIERIA CIVIL</a:t>
            </a:r>
            <a:endParaRPr lang="es-PE" sz="1600" dirty="0">
              <a:solidFill>
                <a:srgbClr val="FF0000"/>
              </a:solidFill>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PE" sz="1100" b="0" i="0" u="none" strike="noStrike" cap="none" normalizeH="0" baseline="0" dirty="0" smtClean="0">
              <a:ln>
                <a:noFill/>
              </a:ln>
              <a:solidFill>
                <a:srgbClr val="FF0000"/>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7 CuadroTexto"/>
          <p:cNvSpPr txBox="1"/>
          <p:nvPr/>
        </p:nvSpPr>
        <p:spPr>
          <a:xfrm>
            <a:off x="1115616" y="2348880"/>
            <a:ext cx="6624736" cy="3693319"/>
          </a:xfrm>
          <a:prstGeom prst="rect">
            <a:avLst/>
          </a:prstGeom>
          <a:noFill/>
        </p:spPr>
        <p:txBody>
          <a:bodyPr wrap="square" rtlCol="0">
            <a:spAutoFit/>
          </a:bodyPr>
          <a:lstStyle/>
          <a:p>
            <a:r>
              <a:rPr lang="es-NI" b="1" dirty="0"/>
              <a:t>CURSO: </a:t>
            </a:r>
            <a:endParaRPr lang="es-PE" dirty="0"/>
          </a:p>
          <a:p>
            <a:r>
              <a:rPr lang="es-ES" b="1" dirty="0" smtClean="0"/>
              <a:t>                                  Instalaciones </a:t>
            </a:r>
            <a:r>
              <a:rPr lang="es-ES" b="1" dirty="0"/>
              <a:t>Sanitarias</a:t>
            </a:r>
            <a:endParaRPr lang="es-PE" dirty="0"/>
          </a:p>
          <a:p>
            <a:r>
              <a:rPr lang="es-NI" b="1" dirty="0"/>
              <a:t>TEMA:</a:t>
            </a:r>
            <a:endParaRPr lang="es-PE" dirty="0"/>
          </a:p>
          <a:p>
            <a:r>
              <a:rPr lang="es-ES" b="1" dirty="0" smtClean="0"/>
              <a:t>                                       “</a:t>
            </a:r>
            <a:r>
              <a:rPr lang="es-ES" b="1" dirty="0"/>
              <a:t>Tanques ,</a:t>
            </a:r>
            <a:r>
              <a:rPr lang="es-ES" b="1" dirty="0" smtClean="0"/>
              <a:t>Cisternas y acometida”</a:t>
            </a:r>
            <a:endParaRPr lang="es-PE" dirty="0"/>
          </a:p>
          <a:p>
            <a:endParaRPr lang="es-NI" b="1" dirty="0" smtClean="0"/>
          </a:p>
          <a:p>
            <a:endParaRPr lang="es-NI" b="1" dirty="0" smtClean="0"/>
          </a:p>
          <a:p>
            <a:r>
              <a:rPr lang="es-NI" b="1" dirty="0" smtClean="0"/>
              <a:t>DOCENTE:</a:t>
            </a:r>
          </a:p>
          <a:p>
            <a:endParaRPr lang="es-PE" dirty="0"/>
          </a:p>
          <a:p>
            <a:r>
              <a:rPr lang="es-NI" b="1" dirty="0"/>
              <a:t>  	 </a:t>
            </a:r>
            <a:r>
              <a:rPr lang="es-ES" b="1" dirty="0"/>
              <a:t>Ing.  Edgar Sparrow Alamo</a:t>
            </a:r>
            <a:endParaRPr lang="es-PE" dirty="0"/>
          </a:p>
          <a:p>
            <a:r>
              <a:rPr lang="es-ES" b="1" dirty="0"/>
              <a:t> </a:t>
            </a:r>
            <a:endParaRPr lang="es-PE" dirty="0"/>
          </a:p>
          <a:p>
            <a:pPr algn="ctr"/>
            <a:endParaRPr lang="es-ES" b="1" dirty="0" smtClean="0"/>
          </a:p>
          <a:p>
            <a:pPr algn="ctr"/>
            <a:endParaRPr lang="es-ES" b="1" dirty="0"/>
          </a:p>
          <a:p>
            <a:endParaRPr lang="es-P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1 Título"/>
          <p:cNvSpPr>
            <a:spLocks noGrp="1"/>
          </p:cNvSpPr>
          <p:nvPr>
            <p:ph type="title"/>
          </p:nvPr>
        </p:nvSpPr>
        <p:spPr>
          <a:xfrm>
            <a:off x="428596" y="0"/>
            <a:ext cx="3614734" cy="939784"/>
          </a:xfrm>
        </p:spPr>
        <p:txBody>
          <a:bodyPr>
            <a:normAutofit fontScale="90000"/>
          </a:bodyPr>
          <a:lstStyle/>
          <a:p>
            <a:pPr algn="l"/>
            <a:r>
              <a:rPr lang="es-ES" sz="3200" b="1" u="sng" dirty="0" smtClean="0">
                <a:solidFill>
                  <a:schemeClr val="tx1">
                    <a:lumMod val="95000"/>
                  </a:schemeClr>
                </a:solidFill>
                <a:latin typeface="Comic Sans MS" pitchFamily="66" charset="0"/>
              </a:rPr>
              <a:t>Ejemplo Práctico 1:</a:t>
            </a:r>
            <a:endParaRPr lang="es-AR" sz="3200" u="sng" dirty="0">
              <a:solidFill>
                <a:schemeClr val="tx1">
                  <a:lumMod val="95000"/>
                </a:schemeClr>
              </a:solidFill>
              <a:latin typeface="Comic Sans MS" pitchFamily="66" charset="0"/>
            </a:endParaRPr>
          </a:p>
        </p:txBody>
      </p:sp>
      <p:sp>
        <p:nvSpPr>
          <p:cNvPr id="5" name="2 Marcador de contenido"/>
          <p:cNvSpPr>
            <a:spLocks noGrp="1"/>
          </p:cNvSpPr>
          <p:nvPr>
            <p:ph idx="1"/>
          </p:nvPr>
        </p:nvSpPr>
        <p:spPr>
          <a:xfrm>
            <a:off x="500034" y="928670"/>
            <a:ext cx="8229600" cy="5715040"/>
          </a:xfrm>
        </p:spPr>
        <p:txBody>
          <a:bodyPr>
            <a:normAutofit/>
          </a:bodyPr>
          <a:lstStyle/>
          <a:p>
            <a:pPr algn="just">
              <a:buNone/>
            </a:pPr>
            <a:r>
              <a:rPr lang="es-ES" sz="2400" b="1" i="1" dirty="0" smtClean="0">
                <a:solidFill>
                  <a:schemeClr val="tx1">
                    <a:lumMod val="95000"/>
                  </a:schemeClr>
                </a:solidFill>
                <a:latin typeface="Comic Sans MS" pitchFamily="66" charset="0"/>
              </a:rPr>
              <a:t>Datos</a:t>
            </a:r>
            <a:r>
              <a:rPr lang="es-ES" sz="2400" i="1" dirty="0">
                <a:solidFill>
                  <a:schemeClr val="tx1">
                    <a:lumMod val="95000"/>
                  </a:schemeClr>
                </a:solidFill>
                <a:latin typeface="Comic Sans MS" pitchFamily="66" charset="0"/>
              </a:rPr>
              <a:t>:</a:t>
            </a:r>
            <a:endParaRPr lang="es-AR" sz="2400" i="1" dirty="0">
              <a:solidFill>
                <a:schemeClr val="tx1">
                  <a:lumMod val="95000"/>
                </a:schemeClr>
              </a:solidFill>
              <a:latin typeface="Comic Sans MS" pitchFamily="66" charset="0"/>
            </a:endParaRPr>
          </a:p>
          <a:p>
            <a:pPr algn="just">
              <a:buNone/>
            </a:pPr>
            <a:r>
              <a:rPr lang="es-ES" sz="2400" i="1" dirty="0">
                <a:solidFill>
                  <a:schemeClr val="tx1">
                    <a:lumMod val="95000"/>
                  </a:schemeClr>
                </a:solidFill>
                <a:latin typeface="Comic Sans MS" pitchFamily="66" charset="0"/>
              </a:rPr>
              <a:t>-</a:t>
            </a:r>
            <a:r>
              <a:rPr lang="es-ES" sz="2000" i="1" dirty="0">
                <a:solidFill>
                  <a:schemeClr val="tx1">
                    <a:lumMod val="95000"/>
                  </a:schemeClr>
                </a:solidFill>
                <a:latin typeface="Comic Sans MS" pitchFamily="66" charset="0"/>
              </a:rPr>
              <a:t>Presión en la red Publica=20lb/pulg2</a:t>
            </a:r>
            <a:endParaRPr lang="es-AR" sz="2000" i="1" dirty="0">
              <a:solidFill>
                <a:schemeClr val="tx1">
                  <a:lumMod val="95000"/>
                </a:schemeClr>
              </a:solidFill>
              <a:latin typeface="Comic Sans MS" pitchFamily="66" charset="0"/>
            </a:endParaRPr>
          </a:p>
          <a:p>
            <a:pPr algn="just">
              <a:buNone/>
            </a:pPr>
            <a:r>
              <a:rPr lang="es-ES" sz="2000" i="1" dirty="0">
                <a:solidFill>
                  <a:schemeClr val="tx1">
                    <a:lumMod val="95000"/>
                  </a:schemeClr>
                </a:solidFill>
                <a:latin typeface="Comic Sans MS" pitchFamily="66" charset="0"/>
              </a:rPr>
              <a:t>-</a:t>
            </a:r>
            <a:r>
              <a:rPr lang="es-ES" sz="2000" i="1" dirty="0" smtClean="0">
                <a:solidFill>
                  <a:schemeClr val="tx1">
                    <a:lumMod val="95000"/>
                  </a:schemeClr>
                </a:solidFill>
                <a:latin typeface="Comic Sans MS" pitchFamily="66" charset="0"/>
              </a:rPr>
              <a:t>Presión mínima </a:t>
            </a:r>
            <a:r>
              <a:rPr lang="es-ES" sz="2000" i="1" dirty="0">
                <a:solidFill>
                  <a:schemeClr val="tx1">
                    <a:lumMod val="95000"/>
                  </a:schemeClr>
                </a:solidFill>
                <a:latin typeface="Comic Sans MS" pitchFamily="66" charset="0"/>
              </a:rPr>
              <a:t>de agua a la salida de la cisterna= 2.00m.</a:t>
            </a:r>
            <a:endParaRPr lang="es-AR" sz="2000" i="1" dirty="0">
              <a:solidFill>
                <a:schemeClr val="tx1">
                  <a:lumMod val="95000"/>
                </a:schemeClr>
              </a:solidFill>
              <a:latin typeface="Comic Sans MS" pitchFamily="66" charset="0"/>
            </a:endParaRPr>
          </a:p>
          <a:p>
            <a:pPr algn="just">
              <a:buNone/>
            </a:pPr>
            <a:r>
              <a:rPr lang="es-ES" sz="2000" i="1" dirty="0" smtClean="0">
                <a:solidFill>
                  <a:schemeClr val="tx1">
                    <a:lumMod val="95000"/>
                  </a:schemeClr>
                </a:solidFill>
                <a:latin typeface="Comic Sans MS" pitchFamily="66" charset="0"/>
              </a:rPr>
              <a:t>-Desnivel </a:t>
            </a:r>
            <a:r>
              <a:rPr lang="es-ES" sz="2000" i="1" dirty="0">
                <a:solidFill>
                  <a:schemeClr val="tx1">
                    <a:lumMod val="95000"/>
                  </a:schemeClr>
                </a:solidFill>
                <a:latin typeface="Comic Sans MS" pitchFamily="66" charset="0"/>
              </a:rPr>
              <a:t>entre la red publica y el punto de entrega a </a:t>
            </a:r>
            <a:r>
              <a:rPr lang="es-ES" sz="2000" i="1" dirty="0" smtClean="0">
                <a:solidFill>
                  <a:schemeClr val="tx1">
                    <a:lumMod val="95000"/>
                  </a:schemeClr>
                </a:solidFill>
                <a:latin typeface="Comic Sans MS" pitchFamily="66" charset="0"/>
              </a:rPr>
              <a:t>la cisterna=1.00m</a:t>
            </a:r>
            <a:r>
              <a:rPr lang="es-ES" sz="2000" i="1" dirty="0">
                <a:solidFill>
                  <a:schemeClr val="tx1">
                    <a:lumMod val="95000"/>
                  </a:schemeClr>
                </a:solidFill>
                <a:latin typeface="Comic Sans MS" pitchFamily="66" charset="0"/>
              </a:rPr>
              <a:t>.</a:t>
            </a:r>
            <a:endParaRPr lang="es-AR" sz="2000" i="1" dirty="0">
              <a:solidFill>
                <a:schemeClr val="tx1">
                  <a:lumMod val="95000"/>
                </a:schemeClr>
              </a:solidFill>
              <a:latin typeface="Comic Sans MS" pitchFamily="66" charset="0"/>
            </a:endParaRPr>
          </a:p>
          <a:p>
            <a:pPr algn="just">
              <a:buNone/>
            </a:pPr>
            <a:r>
              <a:rPr lang="es-ES" sz="2000" i="1" dirty="0">
                <a:solidFill>
                  <a:schemeClr val="tx1">
                    <a:lumMod val="95000"/>
                  </a:schemeClr>
                </a:solidFill>
                <a:latin typeface="Comic Sans MS" pitchFamily="66" charset="0"/>
              </a:rPr>
              <a:t>- Longitud de la línea de servicio= 20.00m.</a:t>
            </a:r>
            <a:endParaRPr lang="es-AR" sz="2000" i="1" dirty="0">
              <a:solidFill>
                <a:schemeClr val="tx1">
                  <a:lumMod val="95000"/>
                </a:schemeClr>
              </a:solidFill>
              <a:latin typeface="Comic Sans MS" pitchFamily="66" charset="0"/>
            </a:endParaRPr>
          </a:p>
          <a:p>
            <a:pPr algn="just">
              <a:buNone/>
            </a:pPr>
            <a:r>
              <a:rPr lang="es-ES" sz="2000" i="1" dirty="0">
                <a:solidFill>
                  <a:schemeClr val="tx1">
                    <a:lumMod val="95000"/>
                  </a:schemeClr>
                </a:solidFill>
                <a:latin typeface="Comic Sans MS" pitchFamily="66" charset="0"/>
              </a:rPr>
              <a:t>- La cisterna debe llenarse en un periodo de </a:t>
            </a:r>
            <a:r>
              <a:rPr lang="es-ES" sz="2000" i="1" dirty="0" smtClean="0">
                <a:solidFill>
                  <a:schemeClr val="tx1">
                    <a:lumMod val="95000"/>
                  </a:schemeClr>
                </a:solidFill>
                <a:latin typeface="Comic Sans MS" pitchFamily="66" charset="0"/>
              </a:rPr>
              <a:t>4 horas</a:t>
            </a:r>
            <a:endParaRPr lang="es-AR" sz="2000" i="1" dirty="0">
              <a:solidFill>
                <a:schemeClr val="tx1">
                  <a:lumMod val="95000"/>
                </a:schemeClr>
              </a:solidFill>
              <a:latin typeface="Comic Sans MS" pitchFamily="66" charset="0"/>
            </a:endParaRPr>
          </a:p>
          <a:p>
            <a:pPr algn="just">
              <a:buNone/>
            </a:pPr>
            <a:r>
              <a:rPr lang="es-ES" sz="2000" i="1" dirty="0">
                <a:solidFill>
                  <a:schemeClr val="tx1">
                    <a:lumMod val="95000"/>
                  </a:schemeClr>
                </a:solidFill>
                <a:latin typeface="Comic Sans MS" pitchFamily="66" charset="0"/>
              </a:rPr>
              <a:t>- Volumen de la cisterna= 12m3</a:t>
            </a:r>
            <a:endParaRPr lang="es-AR" sz="2000" i="1" dirty="0">
              <a:solidFill>
                <a:schemeClr val="tx1">
                  <a:lumMod val="95000"/>
                </a:schemeClr>
              </a:solidFill>
              <a:latin typeface="Comic Sans MS" pitchFamily="66" charset="0"/>
            </a:endParaRPr>
          </a:p>
          <a:p>
            <a:pPr algn="just">
              <a:buNone/>
            </a:pPr>
            <a:r>
              <a:rPr lang="es-ES" sz="2000" i="1" dirty="0" smtClean="0">
                <a:solidFill>
                  <a:schemeClr val="tx1">
                    <a:lumMod val="95000"/>
                  </a:schemeClr>
                </a:solidFill>
                <a:latin typeface="Comic Sans MS" pitchFamily="66" charset="0"/>
              </a:rPr>
              <a:t>-Accesorios </a:t>
            </a:r>
            <a:r>
              <a:rPr lang="es-ES" sz="2000" i="1" dirty="0">
                <a:solidFill>
                  <a:schemeClr val="tx1">
                    <a:lumMod val="95000"/>
                  </a:schemeClr>
                </a:solidFill>
                <a:latin typeface="Comic Sans MS" pitchFamily="66" charset="0"/>
              </a:rPr>
              <a:t>a utilizar: Una válvula de paso, una válvula de compuerta, </a:t>
            </a:r>
            <a:r>
              <a:rPr lang="es-ES" sz="2000" i="1" dirty="0" smtClean="0">
                <a:solidFill>
                  <a:schemeClr val="tx1">
                    <a:lumMod val="95000"/>
                  </a:schemeClr>
                </a:solidFill>
                <a:latin typeface="Comic Sans MS" pitchFamily="66" charset="0"/>
              </a:rPr>
              <a:t>2 codos de </a:t>
            </a:r>
            <a:r>
              <a:rPr lang="es-ES" sz="2000" i="1" dirty="0">
                <a:solidFill>
                  <a:schemeClr val="tx1">
                    <a:lumMod val="95000"/>
                  </a:schemeClr>
                </a:solidFill>
                <a:latin typeface="Comic Sans MS" pitchFamily="66" charset="0"/>
              </a:rPr>
              <a:t>90º y un codo de </a:t>
            </a:r>
            <a:r>
              <a:rPr lang="es-ES" sz="2000" i="1" dirty="0" smtClean="0">
                <a:solidFill>
                  <a:schemeClr val="tx1">
                    <a:lumMod val="95000"/>
                  </a:schemeClr>
                </a:solidFill>
                <a:latin typeface="Comic Sans MS" pitchFamily="66" charset="0"/>
              </a:rPr>
              <a:t>45º</a:t>
            </a:r>
          </a:p>
          <a:p>
            <a:pPr algn="just">
              <a:buNone/>
            </a:pPr>
            <a:endParaRPr lang="es-AR" sz="2000" i="1" dirty="0">
              <a:solidFill>
                <a:schemeClr val="tx1">
                  <a:lumMod val="95000"/>
                </a:schemeClr>
              </a:solidFill>
              <a:latin typeface="Comic Sans MS" pitchFamily="66" charset="0"/>
            </a:endParaRPr>
          </a:p>
          <a:p>
            <a:pPr algn="just">
              <a:buNone/>
            </a:pPr>
            <a:r>
              <a:rPr lang="es-ES" sz="2000" i="1" dirty="0">
                <a:solidFill>
                  <a:schemeClr val="tx1">
                    <a:lumMod val="95000"/>
                  </a:schemeClr>
                </a:solidFill>
                <a:latin typeface="Comic Sans MS" pitchFamily="66" charset="0"/>
              </a:rPr>
              <a:t>Se trata de:</a:t>
            </a:r>
            <a:endParaRPr lang="es-AR" sz="2000" i="1" dirty="0">
              <a:solidFill>
                <a:schemeClr val="tx1">
                  <a:lumMod val="95000"/>
                </a:schemeClr>
              </a:solidFill>
              <a:latin typeface="Comic Sans MS" pitchFamily="66" charset="0"/>
            </a:endParaRPr>
          </a:p>
          <a:p>
            <a:pPr algn="just">
              <a:buNone/>
            </a:pPr>
            <a:r>
              <a:rPr lang="es-ES" sz="2000" b="1" i="1" dirty="0">
                <a:solidFill>
                  <a:schemeClr val="tx1">
                    <a:lumMod val="95000"/>
                  </a:schemeClr>
                </a:solidFill>
                <a:latin typeface="Comic Sans MS" pitchFamily="66" charset="0"/>
              </a:rPr>
              <a:t>1.</a:t>
            </a:r>
            <a:r>
              <a:rPr lang="es-ES" sz="2000" i="1" dirty="0">
                <a:solidFill>
                  <a:schemeClr val="tx1">
                    <a:lumMod val="95000"/>
                  </a:schemeClr>
                </a:solidFill>
                <a:latin typeface="Comic Sans MS" pitchFamily="66" charset="0"/>
              </a:rPr>
              <a:t> Seleccionar el diámetro del medidor y</a:t>
            </a:r>
            <a:endParaRPr lang="es-AR" sz="2000" i="1" dirty="0">
              <a:solidFill>
                <a:schemeClr val="tx1">
                  <a:lumMod val="95000"/>
                </a:schemeClr>
              </a:solidFill>
              <a:latin typeface="Comic Sans MS" pitchFamily="66" charset="0"/>
            </a:endParaRPr>
          </a:p>
          <a:p>
            <a:pPr algn="just">
              <a:buNone/>
            </a:pPr>
            <a:r>
              <a:rPr lang="es-ES" sz="2000" b="1" i="1" dirty="0">
                <a:solidFill>
                  <a:schemeClr val="tx1">
                    <a:lumMod val="95000"/>
                  </a:schemeClr>
                </a:solidFill>
                <a:latin typeface="Comic Sans MS" pitchFamily="66" charset="0"/>
              </a:rPr>
              <a:t>2.</a:t>
            </a:r>
            <a:r>
              <a:rPr lang="es-ES" sz="2000" i="1" dirty="0">
                <a:solidFill>
                  <a:schemeClr val="tx1">
                    <a:lumMod val="95000"/>
                  </a:schemeClr>
                </a:solidFill>
                <a:latin typeface="Comic Sans MS" pitchFamily="66" charset="0"/>
              </a:rPr>
              <a:t>Diámetro de tubería de alimentación a la cisterna</a:t>
            </a:r>
            <a:endParaRPr lang="es-AR" sz="2000" i="1" dirty="0">
              <a:solidFill>
                <a:schemeClr val="tx1">
                  <a:lumMod val="95000"/>
                </a:schemeClr>
              </a:solidFill>
              <a:latin typeface="Comic Sans MS" pitchFamily="66" charset="0"/>
            </a:endParaRPr>
          </a:p>
          <a:p>
            <a:endParaRPr lang="es-AR" dirty="0"/>
          </a:p>
        </p:txBody>
      </p:sp>
    </p:spTree>
    <p:extLst>
      <p:ext uri="{BB962C8B-B14F-4D97-AF65-F5344CB8AC3E}">
        <p14:creationId xmlns:p14="http://schemas.microsoft.com/office/powerpoint/2010/main" val="144774736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357158" y="285728"/>
            <a:ext cx="8501122" cy="6357982"/>
          </a:xfrm>
        </p:spPr>
        <p:txBody>
          <a:bodyPr>
            <a:normAutofit/>
          </a:bodyPr>
          <a:lstStyle/>
          <a:p>
            <a:pPr>
              <a:buNone/>
            </a:pPr>
            <a:r>
              <a:rPr lang="es-ES" sz="2400" b="1" i="1" u="sng" dirty="0">
                <a:latin typeface="Comic Sans MS" pitchFamily="66" charset="0"/>
              </a:rPr>
              <a:t>Solución</a:t>
            </a:r>
            <a:r>
              <a:rPr lang="es-ES" sz="2400" b="1" i="1" u="sng" dirty="0" smtClean="0">
                <a:latin typeface="Comic Sans MS" pitchFamily="66" charset="0"/>
              </a:rPr>
              <a:t>:</a:t>
            </a:r>
          </a:p>
          <a:p>
            <a:pPr>
              <a:buNone/>
            </a:pPr>
            <a:endParaRPr lang="es-AR" sz="2400" dirty="0">
              <a:latin typeface="Comic Sans MS" pitchFamily="66" charset="0"/>
            </a:endParaRPr>
          </a:p>
          <a:p>
            <a:pPr lvl="0">
              <a:buNone/>
            </a:pPr>
            <a:r>
              <a:rPr lang="es-ES" sz="2400" b="1" i="1" dirty="0" smtClean="0">
                <a:latin typeface="Comic Sans MS" pitchFamily="66" charset="0"/>
              </a:rPr>
              <a:t>Calculo </a:t>
            </a:r>
            <a:r>
              <a:rPr lang="es-ES" sz="2400" b="1" i="1" dirty="0">
                <a:latin typeface="Comic Sans MS" pitchFamily="66" charset="0"/>
              </a:rPr>
              <a:t>del gasto de entrada:</a:t>
            </a:r>
            <a:endParaRPr lang="es-AR" sz="2400" i="1" dirty="0">
              <a:latin typeface="Comic Sans MS" pitchFamily="66" charset="0"/>
            </a:endParaRPr>
          </a:p>
          <a:p>
            <a:pPr>
              <a:buNone/>
            </a:pPr>
            <a:endParaRPr lang="es-AR" sz="2400" i="1" dirty="0" smtClean="0">
              <a:latin typeface="Comic Sans MS" pitchFamily="66" charset="0"/>
            </a:endParaRPr>
          </a:p>
          <a:p>
            <a:pPr>
              <a:buNone/>
            </a:pPr>
            <a:endParaRPr lang="es-AR" sz="2400" i="1" dirty="0" smtClean="0">
              <a:latin typeface="Comic Sans MS" pitchFamily="66" charset="0"/>
            </a:endParaRPr>
          </a:p>
          <a:p>
            <a:pPr>
              <a:buNone/>
            </a:pPr>
            <a:endParaRPr lang="es-AR" sz="2400" i="1" dirty="0">
              <a:latin typeface="Comic Sans MS" pitchFamily="66" charset="0"/>
            </a:endParaRPr>
          </a:p>
          <a:p>
            <a:pPr>
              <a:buNone/>
            </a:pPr>
            <a:r>
              <a:rPr lang="es-ES" sz="2400" b="1" i="1" dirty="0" smtClean="0">
                <a:latin typeface="Comic Sans MS" pitchFamily="66" charset="0"/>
              </a:rPr>
              <a:t>Calculo </a:t>
            </a:r>
            <a:r>
              <a:rPr lang="es-ES" sz="2400" b="1" i="1" dirty="0">
                <a:latin typeface="Comic Sans MS" pitchFamily="66" charset="0"/>
              </a:rPr>
              <a:t>de la Carga </a:t>
            </a:r>
            <a:r>
              <a:rPr lang="es-ES" sz="2400" b="1" i="1" dirty="0" smtClean="0">
                <a:latin typeface="Comic Sans MS" pitchFamily="66" charset="0"/>
              </a:rPr>
              <a:t>Disponible</a:t>
            </a:r>
          </a:p>
          <a:p>
            <a:endParaRPr lang="es-AR" sz="2400" i="1" dirty="0" smtClean="0">
              <a:latin typeface="Comic Sans MS" pitchFamily="66" charset="0"/>
            </a:endParaRPr>
          </a:p>
          <a:p>
            <a:pPr>
              <a:buNone/>
            </a:pPr>
            <a:endParaRPr lang="es-AR" sz="2400" i="1" dirty="0">
              <a:latin typeface="Comic Sans MS" pitchFamily="66" charset="0"/>
            </a:endParaRPr>
          </a:p>
          <a:p>
            <a:pPr>
              <a:buNone/>
            </a:pPr>
            <a:r>
              <a:rPr lang="es-ES" sz="2000" i="1" dirty="0">
                <a:latin typeface="Comic Sans MS" pitchFamily="66" charset="0"/>
              </a:rPr>
              <a:t>Donde:</a:t>
            </a:r>
            <a:endParaRPr lang="es-AR" sz="2000" i="1" dirty="0">
              <a:latin typeface="Comic Sans MS" pitchFamily="66" charset="0"/>
            </a:endParaRPr>
          </a:p>
          <a:p>
            <a:r>
              <a:rPr lang="es-ES" sz="2000" i="1" dirty="0">
                <a:latin typeface="Comic Sans MS" pitchFamily="66" charset="0"/>
              </a:rPr>
              <a:t>H= Carga Disponible</a:t>
            </a:r>
            <a:endParaRPr lang="es-AR" sz="2000" i="1" dirty="0">
              <a:latin typeface="Comic Sans MS" pitchFamily="66" charset="0"/>
            </a:endParaRPr>
          </a:p>
          <a:p>
            <a:r>
              <a:rPr lang="es-ES" sz="2000" i="1" dirty="0">
                <a:latin typeface="Comic Sans MS" pitchFamily="66" charset="0"/>
              </a:rPr>
              <a:t>Pr= Presión en la red</a:t>
            </a:r>
            <a:endParaRPr lang="es-AR" sz="2000" i="1" dirty="0">
              <a:latin typeface="Comic Sans MS" pitchFamily="66" charset="0"/>
            </a:endParaRPr>
          </a:p>
          <a:p>
            <a:r>
              <a:rPr lang="es-ES" sz="2000" i="1" dirty="0" err="1">
                <a:latin typeface="Comic Sans MS" pitchFamily="66" charset="0"/>
              </a:rPr>
              <a:t>Ps</a:t>
            </a:r>
            <a:r>
              <a:rPr lang="es-ES" sz="2000" i="1" dirty="0">
                <a:latin typeface="Comic Sans MS" pitchFamily="66" charset="0"/>
              </a:rPr>
              <a:t>= Presión a la salida</a:t>
            </a:r>
            <a:endParaRPr lang="es-AR" sz="2000" i="1" dirty="0">
              <a:latin typeface="Comic Sans MS" pitchFamily="66" charset="0"/>
            </a:endParaRPr>
          </a:p>
          <a:p>
            <a:r>
              <a:rPr lang="es-ES" sz="2000" i="1" dirty="0" err="1">
                <a:latin typeface="Comic Sans MS" pitchFamily="66" charset="0"/>
              </a:rPr>
              <a:t>Ht</a:t>
            </a:r>
            <a:r>
              <a:rPr lang="es-ES" sz="2000" i="1" dirty="0">
                <a:latin typeface="Comic Sans MS" pitchFamily="66" charset="0"/>
              </a:rPr>
              <a:t>= Altura red a </a:t>
            </a:r>
            <a:r>
              <a:rPr lang="es-ES" sz="2000" i="1" dirty="0" smtClean="0">
                <a:latin typeface="Comic Sans MS" pitchFamily="66" charset="0"/>
              </a:rPr>
              <a:t>cisterna</a:t>
            </a:r>
            <a:endParaRPr lang="es-AR" sz="2000" i="1" dirty="0">
              <a:latin typeface="Comic Sans MS"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844824"/>
            <a:ext cx="61531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3429552"/>
            <a:ext cx="25050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509377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28596" y="285728"/>
            <a:ext cx="8229600" cy="6357982"/>
          </a:xfrm>
        </p:spPr>
        <p:txBody>
          <a:bodyPr/>
          <a:lstStyle/>
          <a:p>
            <a:pPr algn="ctr">
              <a:buNone/>
            </a:pPr>
            <a:r>
              <a:rPr lang="es-ES" sz="2800" i="1" dirty="0">
                <a:latin typeface="Comic Sans MS" pitchFamily="66" charset="0"/>
              </a:rPr>
              <a:t>H=20-(2.00x1.42+1.00x1.42</a:t>
            </a:r>
            <a:r>
              <a:rPr lang="es-ES" sz="2800" i="1" dirty="0" smtClean="0">
                <a:latin typeface="Comic Sans MS" pitchFamily="66" charset="0"/>
              </a:rPr>
              <a:t>)</a:t>
            </a:r>
          </a:p>
          <a:p>
            <a:pPr algn="ctr">
              <a:buNone/>
            </a:pPr>
            <a:endParaRPr lang="es-AR" sz="2800" i="1" dirty="0">
              <a:latin typeface="Comic Sans MS" pitchFamily="66" charset="0"/>
            </a:endParaRPr>
          </a:p>
          <a:p>
            <a:pPr>
              <a:buNone/>
            </a:pPr>
            <a:r>
              <a:rPr lang="es-ES" sz="2800" i="1" dirty="0">
                <a:latin typeface="Comic Sans MS" pitchFamily="66" charset="0"/>
              </a:rPr>
              <a:t>O también en metros:</a:t>
            </a:r>
            <a:endParaRPr lang="es-AR" sz="2800" i="1" dirty="0">
              <a:latin typeface="Comic Sans MS" pitchFamily="66" charset="0"/>
            </a:endParaRPr>
          </a:p>
          <a:p>
            <a:pPr algn="ctr">
              <a:buNone/>
            </a:pPr>
            <a:r>
              <a:rPr lang="es-ES" sz="2800" i="1" dirty="0" smtClean="0">
                <a:latin typeface="Comic Sans MS" pitchFamily="66" charset="0"/>
              </a:rPr>
              <a:t>H=14-2-1</a:t>
            </a:r>
          </a:p>
          <a:p>
            <a:pPr algn="ctr">
              <a:buNone/>
            </a:pPr>
            <a:r>
              <a:rPr lang="es-ES" sz="2800" i="1" dirty="0" smtClean="0">
                <a:latin typeface="Comic Sans MS" pitchFamily="66" charset="0"/>
              </a:rPr>
              <a:t>H=11 m</a:t>
            </a:r>
          </a:p>
          <a:p>
            <a:pPr>
              <a:buNone/>
            </a:pPr>
            <a:endParaRPr lang="es-AR" sz="2800" b="1" i="1" dirty="0" smtClean="0">
              <a:latin typeface="Comic Sans MS" pitchFamily="66" charset="0"/>
            </a:endParaRPr>
          </a:p>
          <a:p>
            <a:pPr>
              <a:buNone/>
            </a:pPr>
            <a:r>
              <a:rPr lang="es-ES" sz="2800" b="1" i="1" dirty="0" smtClean="0">
                <a:latin typeface="Comic Sans MS" pitchFamily="66" charset="0"/>
              </a:rPr>
              <a:t>Selección </a:t>
            </a:r>
            <a:r>
              <a:rPr lang="es-ES" sz="2800" b="1" i="1" dirty="0">
                <a:latin typeface="Comic Sans MS" pitchFamily="66" charset="0"/>
              </a:rPr>
              <a:t>del medidor</a:t>
            </a:r>
            <a:endParaRPr lang="es-AR" sz="2800" i="1" dirty="0">
              <a:latin typeface="Comic Sans MS" pitchFamily="66" charset="0"/>
            </a:endParaRPr>
          </a:p>
          <a:p>
            <a:pPr>
              <a:buNone/>
            </a:pPr>
            <a:r>
              <a:rPr lang="es-ES" sz="2800" i="1" dirty="0">
                <a:latin typeface="Comic Sans MS" pitchFamily="66" charset="0"/>
              </a:rPr>
              <a:t>Siendo la máxima perdida de carga del medidor el 50% de la carga disponible, se tiene</a:t>
            </a:r>
            <a:r>
              <a:rPr lang="es-ES" sz="2800" i="1" dirty="0" smtClean="0">
                <a:latin typeface="Comic Sans MS" pitchFamily="66" charset="0"/>
              </a:rPr>
              <a:t>:</a:t>
            </a:r>
          </a:p>
          <a:p>
            <a:pPr>
              <a:buNone/>
            </a:pPr>
            <a:endParaRPr lang="es-AR" dirty="0"/>
          </a:p>
          <a:p>
            <a:endParaRPr lang="es-A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980728"/>
            <a:ext cx="31908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6516" y="4909080"/>
            <a:ext cx="6048672" cy="845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154731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285720" y="642918"/>
            <a:ext cx="8229600" cy="928694"/>
          </a:xfrm>
        </p:spPr>
        <p:txBody>
          <a:bodyPr/>
          <a:lstStyle/>
          <a:p>
            <a:pPr>
              <a:buNone/>
            </a:pPr>
            <a:r>
              <a:rPr lang="es-ES" i="1" dirty="0">
                <a:latin typeface="Comic Sans MS" pitchFamily="66" charset="0"/>
              </a:rPr>
              <a:t>En el Abaco de medidores se tiene</a:t>
            </a:r>
            <a:r>
              <a:rPr lang="es-ES" i="1" dirty="0" smtClean="0">
                <a:latin typeface="Comic Sans MS" pitchFamily="66" charset="0"/>
              </a:rPr>
              <a:t>:</a:t>
            </a:r>
          </a:p>
          <a:p>
            <a:endParaRPr lang="es-ES" dirty="0"/>
          </a:p>
          <a:p>
            <a:endParaRPr lang="es-AR" dirty="0" smtClean="0"/>
          </a:p>
          <a:p>
            <a:endParaRPr lang="es-AR" dirty="0" smtClean="0"/>
          </a:p>
          <a:p>
            <a:endParaRPr lang="es-AR" dirty="0"/>
          </a:p>
          <a:p>
            <a:endParaRPr lang="es-AR" dirty="0" smtClean="0"/>
          </a:p>
          <a:p>
            <a:endParaRPr lang="es-AR" dirty="0"/>
          </a:p>
        </p:txBody>
      </p:sp>
      <p:pic>
        <p:nvPicPr>
          <p:cNvPr id="5" name="Picture 6"/>
          <p:cNvPicPr>
            <a:picLocks noChangeAspect="1" noChangeArrowheads="1"/>
          </p:cNvPicPr>
          <p:nvPr/>
        </p:nvPicPr>
        <p:blipFill>
          <a:blip r:embed="rId3"/>
          <a:srcRect/>
          <a:stretch>
            <a:fillRect/>
          </a:stretch>
        </p:blipFill>
        <p:spPr bwMode="auto">
          <a:xfrm>
            <a:off x="755576" y="1484784"/>
            <a:ext cx="7735715" cy="2428892"/>
          </a:xfrm>
          <a:prstGeom prst="rect">
            <a:avLst/>
          </a:prstGeom>
          <a:noFill/>
          <a:ln w="9525">
            <a:noFill/>
            <a:miter lim="800000"/>
            <a:headEnd/>
            <a:tailEnd/>
          </a:ln>
          <a:effectLst/>
        </p:spPr>
      </p:pic>
      <p:sp>
        <p:nvSpPr>
          <p:cNvPr id="6" name="2 Marcador de contenido"/>
          <p:cNvSpPr txBox="1">
            <a:spLocks/>
          </p:cNvSpPr>
          <p:nvPr/>
        </p:nvSpPr>
        <p:spPr>
          <a:xfrm>
            <a:off x="323528" y="4293096"/>
            <a:ext cx="8229600" cy="928694"/>
          </a:xfrm>
          <a:prstGeom prst="rect">
            <a:avLst/>
          </a:prstGeom>
        </p:spPr>
        <p:txBody>
          <a:bodyPr vert="horz" lIns="91440" tIns="45720" rIns="91440" bIns="45720" rtlCol="0">
            <a:normAutofit fontScale="92500"/>
          </a:bodyPr>
          <a:lstStyle/>
          <a:p>
            <a:r>
              <a:rPr lang="es-ES" sz="3200" i="1" dirty="0">
                <a:latin typeface="Comic Sans MS" pitchFamily="66" charset="0"/>
              </a:rPr>
              <a:t>Por lo tanto seleccionamos el medidor de </a:t>
            </a:r>
            <a:r>
              <a:rPr lang="es-ES" sz="3200" i="1" dirty="0" smtClean="0">
                <a:latin typeface="Comic Sans MS" pitchFamily="66" charset="0"/>
              </a:rPr>
              <a:t>¾’’</a:t>
            </a:r>
            <a:endParaRPr kumimoji="0" lang="es-ES" sz="3200" b="0" i="1" u="none" strike="noStrike" kern="1200" cap="none" spc="0" normalizeH="0" baseline="0" noProof="0" dirty="0" smtClean="0">
              <a:ln>
                <a:noFill/>
              </a:ln>
              <a:solidFill>
                <a:schemeClr val="tx1"/>
              </a:solidFill>
              <a:effectLst/>
              <a:uLnTx/>
              <a:uFillTx/>
              <a:latin typeface="Comic Sans MS" pitchFamily="66"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s-A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AR"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46691429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28596" y="428604"/>
            <a:ext cx="8229600" cy="6143668"/>
          </a:xfrm>
        </p:spPr>
        <p:txBody>
          <a:bodyPr>
            <a:normAutofit lnSpcReduction="10000"/>
          </a:bodyPr>
          <a:lstStyle/>
          <a:p>
            <a:pPr algn="just">
              <a:buNone/>
            </a:pPr>
            <a:r>
              <a:rPr lang="es-ES" sz="2400" b="1" i="1" dirty="0" smtClean="0">
                <a:latin typeface="Comic Sans MS" pitchFamily="66" charset="0"/>
              </a:rPr>
              <a:t>Selección </a:t>
            </a:r>
            <a:r>
              <a:rPr lang="es-ES" sz="2400" b="1" i="1" dirty="0">
                <a:latin typeface="Comic Sans MS" pitchFamily="66" charset="0"/>
              </a:rPr>
              <a:t>del diámetro </a:t>
            </a:r>
            <a:endParaRPr lang="es-AR" sz="2400" i="1" dirty="0">
              <a:latin typeface="Comic Sans MS" pitchFamily="66" charset="0"/>
            </a:endParaRPr>
          </a:p>
          <a:p>
            <a:pPr algn="just">
              <a:buNone/>
            </a:pPr>
            <a:r>
              <a:rPr lang="es-ES" sz="2400" i="1" dirty="0">
                <a:latin typeface="Comic Sans MS" pitchFamily="66" charset="0"/>
              </a:rPr>
              <a:t>Como el medidor ocasiona una perdida de carga de 3.8 libras/pulg.2, la nueva carga disponible será</a:t>
            </a:r>
            <a:r>
              <a:rPr lang="es-ES" sz="2400" i="1" dirty="0" smtClean="0">
                <a:latin typeface="Comic Sans MS" pitchFamily="66" charset="0"/>
              </a:rPr>
              <a:t>:</a:t>
            </a:r>
          </a:p>
          <a:p>
            <a:pPr algn="just">
              <a:buNone/>
            </a:pPr>
            <a:endParaRPr lang="es-AR" sz="2400" i="1" dirty="0">
              <a:latin typeface="Comic Sans MS" pitchFamily="66" charset="0"/>
            </a:endParaRPr>
          </a:p>
          <a:p>
            <a:pPr algn="ctr">
              <a:buNone/>
            </a:pPr>
            <a:r>
              <a:rPr lang="es-ES" sz="2400" i="1" dirty="0">
                <a:latin typeface="Comic Sans MS" pitchFamily="66" charset="0"/>
              </a:rPr>
              <a:t>H=15.74-3.8=11.94 </a:t>
            </a:r>
            <a:r>
              <a:rPr lang="es-ES" sz="2400" i="1" dirty="0" err="1">
                <a:latin typeface="Comic Sans MS" pitchFamily="66" charset="0"/>
              </a:rPr>
              <a:t>lbs</a:t>
            </a:r>
            <a:r>
              <a:rPr lang="es-ES" sz="2400" i="1" dirty="0">
                <a:latin typeface="Comic Sans MS" pitchFamily="66" charset="0"/>
              </a:rPr>
              <a:t>/pulg.2</a:t>
            </a:r>
            <a:endParaRPr lang="es-AR" sz="2400" i="1" dirty="0">
              <a:latin typeface="Comic Sans MS" pitchFamily="66" charset="0"/>
            </a:endParaRPr>
          </a:p>
          <a:p>
            <a:pPr lvl="0" algn="just">
              <a:buNone/>
            </a:pPr>
            <a:endParaRPr lang="es-ES" sz="2400" b="1" i="1" dirty="0" smtClean="0">
              <a:latin typeface="Comic Sans MS" pitchFamily="66" charset="0"/>
            </a:endParaRPr>
          </a:p>
          <a:p>
            <a:pPr lvl="0" algn="just">
              <a:buNone/>
            </a:pPr>
            <a:r>
              <a:rPr lang="es-ES" sz="2400" b="1" i="1" dirty="0" smtClean="0">
                <a:latin typeface="Comic Sans MS" pitchFamily="66" charset="0"/>
              </a:rPr>
              <a:t>Asumiendo </a:t>
            </a:r>
            <a:r>
              <a:rPr lang="es-ES" sz="2400" b="1" i="1" dirty="0">
                <a:latin typeface="Comic Sans MS" pitchFamily="66" charset="0"/>
              </a:rPr>
              <a:t>un diámetro de ¾’’</a:t>
            </a:r>
            <a:endParaRPr lang="es-AR" sz="2400" i="1" dirty="0">
              <a:latin typeface="Comic Sans MS" pitchFamily="66" charset="0"/>
            </a:endParaRPr>
          </a:p>
          <a:p>
            <a:pPr algn="just">
              <a:buNone/>
            </a:pPr>
            <a:r>
              <a:rPr lang="es-ES" sz="2400" i="1" dirty="0">
                <a:latin typeface="Comic Sans MS" pitchFamily="66" charset="0"/>
              </a:rPr>
              <a:t>Longitud equivalente por accesorios</a:t>
            </a:r>
            <a:r>
              <a:rPr lang="es-ES" sz="2400" i="1" dirty="0" smtClean="0">
                <a:latin typeface="Comic Sans MS" pitchFamily="66" charset="0"/>
              </a:rPr>
              <a:t>:</a:t>
            </a:r>
          </a:p>
          <a:p>
            <a:pPr algn="just">
              <a:buNone/>
            </a:pPr>
            <a:endParaRPr lang="es-AR" sz="2400" i="1" dirty="0">
              <a:latin typeface="Comic Sans MS" pitchFamily="66" charset="0"/>
            </a:endParaRPr>
          </a:p>
          <a:p>
            <a:pPr lvl="0"/>
            <a:r>
              <a:rPr lang="es-ES" sz="2400" i="1" dirty="0">
                <a:latin typeface="Comic Sans MS" pitchFamily="66" charset="0"/>
              </a:rPr>
              <a:t>1 válvula de paso ¾’’=0.10m</a:t>
            </a:r>
            <a:endParaRPr lang="es-AR" sz="2400" i="1" dirty="0">
              <a:latin typeface="Comic Sans MS" pitchFamily="66" charset="0"/>
            </a:endParaRPr>
          </a:p>
          <a:p>
            <a:pPr lvl="0"/>
            <a:r>
              <a:rPr lang="es-ES" sz="2400" i="1" dirty="0">
                <a:latin typeface="Comic Sans MS" pitchFamily="66" charset="0"/>
              </a:rPr>
              <a:t>1 válvula de compuerta ¾’’=0.10m</a:t>
            </a:r>
            <a:endParaRPr lang="es-AR" sz="2400" i="1" dirty="0">
              <a:latin typeface="Comic Sans MS" pitchFamily="66" charset="0"/>
            </a:endParaRPr>
          </a:p>
          <a:p>
            <a:pPr lvl="0"/>
            <a:r>
              <a:rPr lang="es-ES" sz="2400" i="1" dirty="0">
                <a:latin typeface="Comic Sans MS" pitchFamily="66" charset="0"/>
              </a:rPr>
              <a:t>2 codos de 90º (2x0.60)=1.20m</a:t>
            </a:r>
            <a:endParaRPr lang="es-AR" sz="2400" i="1" dirty="0">
              <a:latin typeface="Comic Sans MS" pitchFamily="66" charset="0"/>
            </a:endParaRPr>
          </a:p>
          <a:p>
            <a:pPr lvl="0"/>
            <a:r>
              <a:rPr lang="es-ES" sz="2400" i="1" dirty="0">
                <a:latin typeface="Comic Sans MS" pitchFamily="66" charset="0"/>
              </a:rPr>
              <a:t>1 codo de 45º=0.30m</a:t>
            </a:r>
            <a:endParaRPr lang="es-AR" sz="2400" i="1" dirty="0">
              <a:latin typeface="Comic Sans MS" pitchFamily="66" charset="0"/>
            </a:endParaRPr>
          </a:p>
          <a:p>
            <a:r>
              <a:rPr lang="es-ES" sz="2400" i="1" dirty="0">
                <a:latin typeface="Comic Sans MS" pitchFamily="66" charset="0"/>
              </a:rPr>
              <a:t>Longitud equivalente 1.7m</a:t>
            </a:r>
            <a:endParaRPr lang="es-AR" sz="2400" i="1" dirty="0">
              <a:latin typeface="Comic Sans MS" pitchFamily="66" charset="0"/>
            </a:endParaRPr>
          </a:p>
          <a:p>
            <a:r>
              <a:rPr lang="es-ES" sz="2400" i="1" dirty="0">
                <a:latin typeface="Comic Sans MS" pitchFamily="66" charset="0"/>
              </a:rPr>
              <a:t>Luego la longitud total es de: 20+1.7=21.7m</a:t>
            </a:r>
            <a:endParaRPr lang="es-AR" sz="2400" i="1" dirty="0">
              <a:latin typeface="Comic Sans MS" pitchFamily="66" charset="0"/>
            </a:endParaRPr>
          </a:p>
          <a:p>
            <a:endParaRPr lang="es-AR" dirty="0"/>
          </a:p>
        </p:txBody>
      </p:sp>
    </p:spTree>
    <p:extLst>
      <p:ext uri="{BB962C8B-B14F-4D97-AF65-F5344CB8AC3E}">
        <p14:creationId xmlns:p14="http://schemas.microsoft.com/office/powerpoint/2010/main" val="234281876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28596" y="428604"/>
            <a:ext cx="8229600" cy="6143668"/>
          </a:xfrm>
        </p:spPr>
        <p:txBody>
          <a:bodyPr>
            <a:normAutofit lnSpcReduction="10000"/>
          </a:bodyPr>
          <a:lstStyle/>
          <a:p>
            <a:pPr algn="just">
              <a:buNone/>
            </a:pPr>
            <a:r>
              <a:rPr lang="es-ES" sz="2400" b="1" i="1" dirty="0" smtClean="0">
                <a:latin typeface="Comic Sans MS" pitchFamily="66" charset="0"/>
              </a:rPr>
              <a:t>Selección </a:t>
            </a:r>
            <a:r>
              <a:rPr lang="es-ES" sz="2400" b="1" i="1" dirty="0">
                <a:latin typeface="Comic Sans MS" pitchFamily="66" charset="0"/>
              </a:rPr>
              <a:t>del diámetro </a:t>
            </a:r>
            <a:endParaRPr lang="es-AR" sz="2400" i="1" dirty="0">
              <a:latin typeface="Comic Sans MS" pitchFamily="66" charset="0"/>
            </a:endParaRPr>
          </a:p>
          <a:p>
            <a:pPr algn="just">
              <a:buNone/>
            </a:pPr>
            <a:r>
              <a:rPr lang="es-ES" sz="2400" i="1" dirty="0">
                <a:latin typeface="Comic Sans MS" pitchFamily="66" charset="0"/>
              </a:rPr>
              <a:t>Como el medidor ocasiona una perdida de carga de 3.8 libras/pulg.2, la nueva carga disponible será</a:t>
            </a:r>
            <a:r>
              <a:rPr lang="es-ES" sz="2400" i="1" dirty="0" smtClean="0">
                <a:latin typeface="Comic Sans MS" pitchFamily="66" charset="0"/>
              </a:rPr>
              <a:t>:</a:t>
            </a:r>
          </a:p>
          <a:p>
            <a:pPr algn="just">
              <a:buNone/>
            </a:pPr>
            <a:endParaRPr lang="es-AR" sz="2400" i="1" dirty="0">
              <a:latin typeface="Comic Sans MS" pitchFamily="66" charset="0"/>
            </a:endParaRPr>
          </a:p>
          <a:p>
            <a:pPr algn="ctr">
              <a:buNone/>
            </a:pPr>
            <a:r>
              <a:rPr lang="es-ES" sz="2400" i="1" dirty="0">
                <a:latin typeface="Comic Sans MS" pitchFamily="66" charset="0"/>
              </a:rPr>
              <a:t>H=15.74-3.8=11.94 </a:t>
            </a:r>
            <a:r>
              <a:rPr lang="es-ES" sz="2400" i="1" dirty="0" err="1">
                <a:latin typeface="Comic Sans MS" pitchFamily="66" charset="0"/>
              </a:rPr>
              <a:t>lbs</a:t>
            </a:r>
            <a:r>
              <a:rPr lang="es-ES" sz="2400" i="1" dirty="0">
                <a:latin typeface="Comic Sans MS" pitchFamily="66" charset="0"/>
              </a:rPr>
              <a:t>/pulg.2</a:t>
            </a:r>
            <a:endParaRPr lang="es-AR" sz="2400" i="1" dirty="0">
              <a:latin typeface="Comic Sans MS" pitchFamily="66" charset="0"/>
            </a:endParaRPr>
          </a:p>
          <a:p>
            <a:pPr lvl="0" algn="just">
              <a:buNone/>
            </a:pPr>
            <a:endParaRPr lang="es-ES" sz="2400" b="1" i="1" dirty="0" smtClean="0">
              <a:latin typeface="Comic Sans MS" pitchFamily="66" charset="0"/>
            </a:endParaRPr>
          </a:p>
          <a:p>
            <a:pPr lvl="0" algn="just">
              <a:buNone/>
            </a:pPr>
            <a:r>
              <a:rPr lang="es-ES" sz="2400" b="1" i="1" dirty="0" smtClean="0">
                <a:latin typeface="Comic Sans MS" pitchFamily="66" charset="0"/>
              </a:rPr>
              <a:t>Asumiendo </a:t>
            </a:r>
            <a:r>
              <a:rPr lang="es-ES" sz="2400" b="1" i="1" dirty="0">
                <a:latin typeface="Comic Sans MS" pitchFamily="66" charset="0"/>
              </a:rPr>
              <a:t>un diámetro de ¾’’</a:t>
            </a:r>
            <a:endParaRPr lang="es-AR" sz="2400" i="1" dirty="0">
              <a:latin typeface="Comic Sans MS" pitchFamily="66" charset="0"/>
            </a:endParaRPr>
          </a:p>
          <a:p>
            <a:pPr algn="just">
              <a:buNone/>
            </a:pPr>
            <a:r>
              <a:rPr lang="es-ES" sz="2400" i="1" dirty="0">
                <a:latin typeface="Comic Sans MS" pitchFamily="66" charset="0"/>
              </a:rPr>
              <a:t>Longitud equivalente por accesorios</a:t>
            </a:r>
            <a:r>
              <a:rPr lang="es-ES" sz="2400" i="1" dirty="0" smtClean="0">
                <a:latin typeface="Comic Sans MS" pitchFamily="66" charset="0"/>
              </a:rPr>
              <a:t>:</a:t>
            </a:r>
          </a:p>
          <a:p>
            <a:pPr algn="just">
              <a:buNone/>
            </a:pPr>
            <a:endParaRPr lang="es-AR" sz="2400" i="1" dirty="0">
              <a:latin typeface="Comic Sans MS" pitchFamily="66" charset="0"/>
            </a:endParaRPr>
          </a:p>
          <a:p>
            <a:pPr lvl="0"/>
            <a:r>
              <a:rPr lang="es-ES" sz="2400" i="1" dirty="0">
                <a:latin typeface="Comic Sans MS" pitchFamily="66" charset="0"/>
              </a:rPr>
              <a:t>1 válvula de paso ¾’’=0.10m</a:t>
            </a:r>
            <a:endParaRPr lang="es-AR" sz="2400" i="1" dirty="0">
              <a:latin typeface="Comic Sans MS" pitchFamily="66" charset="0"/>
            </a:endParaRPr>
          </a:p>
          <a:p>
            <a:pPr lvl="0"/>
            <a:r>
              <a:rPr lang="es-ES" sz="2400" i="1" dirty="0">
                <a:latin typeface="Comic Sans MS" pitchFamily="66" charset="0"/>
              </a:rPr>
              <a:t>1 válvula de compuerta ¾’’=0.10m</a:t>
            </a:r>
            <a:endParaRPr lang="es-AR" sz="2400" i="1" dirty="0">
              <a:latin typeface="Comic Sans MS" pitchFamily="66" charset="0"/>
            </a:endParaRPr>
          </a:p>
          <a:p>
            <a:pPr lvl="0"/>
            <a:r>
              <a:rPr lang="es-ES" sz="2400" i="1" dirty="0">
                <a:latin typeface="Comic Sans MS" pitchFamily="66" charset="0"/>
              </a:rPr>
              <a:t>2 codos de 90º (2x0.60)=1.20m</a:t>
            </a:r>
            <a:endParaRPr lang="es-AR" sz="2400" i="1" dirty="0">
              <a:latin typeface="Comic Sans MS" pitchFamily="66" charset="0"/>
            </a:endParaRPr>
          </a:p>
          <a:p>
            <a:pPr lvl="0"/>
            <a:r>
              <a:rPr lang="es-ES" sz="2400" i="1" dirty="0">
                <a:latin typeface="Comic Sans MS" pitchFamily="66" charset="0"/>
              </a:rPr>
              <a:t>1 codo de 45º=0.30m</a:t>
            </a:r>
            <a:endParaRPr lang="es-AR" sz="2400" i="1" dirty="0">
              <a:latin typeface="Comic Sans MS" pitchFamily="66" charset="0"/>
            </a:endParaRPr>
          </a:p>
          <a:p>
            <a:r>
              <a:rPr lang="es-ES" sz="2400" i="1" dirty="0">
                <a:latin typeface="Comic Sans MS" pitchFamily="66" charset="0"/>
              </a:rPr>
              <a:t>Longitud equivalente 1.7m</a:t>
            </a:r>
            <a:endParaRPr lang="es-AR" sz="2400" i="1" dirty="0">
              <a:latin typeface="Comic Sans MS" pitchFamily="66" charset="0"/>
            </a:endParaRPr>
          </a:p>
          <a:p>
            <a:r>
              <a:rPr lang="es-ES" sz="2400" i="1" dirty="0">
                <a:latin typeface="Comic Sans MS" pitchFamily="66" charset="0"/>
              </a:rPr>
              <a:t>Luego la longitud total es de: 20+1.7=21.7m</a:t>
            </a:r>
            <a:endParaRPr lang="es-AR" sz="2400" i="1" dirty="0">
              <a:latin typeface="Comic Sans MS" pitchFamily="66" charset="0"/>
            </a:endParaRPr>
          </a:p>
          <a:p>
            <a:endParaRPr lang="es-AR" dirty="0"/>
          </a:p>
        </p:txBody>
      </p:sp>
    </p:spTree>
    <p:extLst>
      <p:ext uri="{BB962C8B-B14F-4D97-AF65-F5344CB8AC3E}">
        <p14:creationId xmlns:p14="http://schemas.microsoft.com/office/powerpoint/2010/main" val="299760384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357158" y="428605"/>
            <a:ext cx="8229600" cy="3000396"/>
          </a:xfrm>
        </p:spPr>
        <p:txBody>
          <a:bodyPr/>
          <a:lstStyle/>
          <a:p>
            <a:pPr>
              <a:buNone/>
            </a:pPr>
            <a:r>
              <a:rPr lang="es-ES" sz="2800" i="1" dirty="0">
                <a:latin typeface="Comic Sans MS" pitchFamily="66" charset="0"/>
              </a:rPr>
              <a:t>Luego:</a:t>
            </a:r>
            <a:endParaRPr lang="es-AR" sz="2800" i="1" dirty="0">
              <a:latin typeface="Comic Sans MS" pitchFamily="66" charset="0"/>
            </a:endParaRPr>
          </a:p>
          <a:p>
            <a:pPr algn="ctr">
              <a:buNone/>
            </a:pPr>
            <a:r>
              <a:rPr lang="es-ES" sz="2800" i="1" dirty="0">
                <a:latin typeface="Comic Sans MS" pitchFamily="66" charset="0"/>
              </a:rPr>
              <a:t>H=0.18x2.20=3.996 metros</a:t>
            </a:r>
            <a:endParaRPr lang="es-AR" sz="2800" i="1" dirty="0">
              <a:latin typeface="Comic Sans MS" pitchFamily="66" charset="0"/>
            </a:endParaRPr>
          </a:p>
          <a:p>
            <a:pPr>
              <a:buNone/>
            </a:pPr>
            <a:r>
              <a:rPr lang="es-ES" sz="2800" i="1" dirty="0">
                <a:latin typeface="Comic Sans MS" pitchFamily="66" charset="0"/>
              </a:rPr>
              <a:t>Como:                </a:t>
            </a:r>
            <a:endParaRPr lang="es-AR" sz="2800" i="1" dirty="0">
              <a:latin typeface="Comic Sans MS" pitchFamily="66" charset="0"/>
            </a:endParaRPr>
          </a:p>
          <a:p>
            <a:pPr algn="ctr">
              <a:buNone/>
            </a:pPr>
            <a:r>
              <a:rPr lang="es-ES" sz="2800" i="1" dirty="0">
                <a:latin typeface="Comic Sans MS" pitchFamily="66" charset="0"/>
              </a:rPr>
              <a:t>8.4&gt;3.9996 metros</a:t>
            </a:r>
            <a:endParaRPr lang="es-AR" sz="2800" i="1" dirty="0">
              <a:latin typeface="Comic Sans MS" pitchFamily="66" charset="0"/>
            </a:endParaRPr>
          </a:p>
          <a:p>
            <a:pPr>
              <a:buNone/>
            </a:pPr>
            <a:r>
              <a:rPr lang="es-ES" sz="2800" i="1" dirty="0">
                <a:latin typeface="Comic Sans MS" pitchFamily="66" charset="0"/>
              </a:rPr>
              <a:t>El diámetro de 1’’ es el correcto</a:t>
            </a:r>
            <a:endParaRPr lang="es-AR" sz="2800" i="1" dirty="0">
              <a:latin typeface="Comic Sans MS" pitchFamily="66" charset="0"/>
            </a:endParaRPr>
          </a:p>
          <a:p>
            <a:endParaRPr lang="es-AR" dirty="0"/>
          </a:p>
        </p:txBody>
      </p:sp>
      <p:sp>
        <p:nvSpPr>
          <p:cNvPr id="6" name="Text Box 2"/>
          <p:cNvSpPr txBox="1">
            <a:spLocks noChangeArrowheads="1"/>
          </p:cNvSpPr>
          <p:nvPr/>
        </p:nvSpPr>
        <p:spPr bwMode="auto">
          <a:xfrm>
            <a:off x="2143108" y="3786190"/>
            <a:ext cx="4857784" cy="2428892"/>
          </a:xfrm>
          <a:prstGeom prst="rect">
            <a:avLst/>
          </a:prstGeom>
          <a:noFill/>
          <a:ln w="28575">
            <a:solidFill>
              <a:srgbClr val="FFFF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AR" sz="2000" b="1" i="0" u="sng" strike="noStrike" cap="none" normalizeH="0" baseline="0" dirty="0" smtClean="0">
                <a:ln>
                  <a:noFill/>
                </a:ln>
                <a:effectLst/>
                <a:latin typeface="Comic Sans MS" pitchFamily="66" charset="0"/>
              </a:rPr>
              <a:t>Por lo tanto:</a:t>
            </a:r>
          </a:p>
          <a:p>
            <a:pPr marL="0" marR="0" lvl="0" indent="0" algn="just" defTabSz="914400" rtl="0" eaLnBrk="1" fontAlgn="base" latinLnBrk="0" hangingPunct="1">
              <a:lnSpc>
                <a:spcPct val="100000"/>
              </a:lnSpc>
              <a:spcBef>
                <a:spcPct val="0"/>
              </a:spcBef>
              <a:spcAft>
                <a:spcPts val="1000"/>
              </a:spcAft>
              <a:buClrTx/>
              <a:buSzTx/>
              <a:buFontTx/>
              <a:buNone/>
              <a:tabLst/>
            </a:pPr>
            <a:endParaRPr kumimoji="0" lang="es-AR" sz="2000" b="1" i="0" u="sng" strike="noStrike" cap="none" normalizeH="0" baseline="0" dirty="0" smtClean="0">
              <a:ln>
                <a:noFill/>
              </a:ln>
              <a:effectLst/>
              <a:latin typeface="Comic Sans MS" pitchFamily="66" charset="0"/>
            </a:endParaRPr>
          </a:p>
          <a:p>
            <a:pPr marL="457200" marR="0" lvl="0" indent="-457200" algn="l" defTabSz="914400" rtl="0" eaLnBrk="1" fontAlgn="base" latinLnBrk="0" hangingPunct="1">
              <a:lnSpc>
                <a:spcPct val="100000"/>
              </a:lnSpc>
              <a:spcBef>
                <a:spcPct val="0"/>
              </a:spcBef>
              <a:spcAft>
                <a:spcPts val="1000"/>
              </a:spcAft>
              <a:buClrTx/>
              <a:buSzTx/>
              <a:buFontTx/>
              <a:buAutoNum type="alphaUcPeriod"/>
              <a:tabLst/>
            </a:pPr>
            <a:r>
              <a:rPr kumimoji="0" lang="es-AR" sz="2000" b="1" i="1" u="none" strike="noStrike" cap="none" normalizeH="0" baseline="0" dirty="0" smtClean="0">
                <a:ln>
                  <a:noFill/>
                </a:ln>
                <a:effectLst/>
                <a:latin typeface="Comic Sans MS" pitchFamily="66" charset="0"/>
              </a:rPr>
              <a:t>Diámetro del medidor ¾’’</a:t>
            </a:r>
          </a:p>
          <a:p>
            <a:pPr marL="457200" marR="0" lvl="0" indent="-457200" algn="l" defTabSz="914400" rtl="0" eaLnBrk="1" fontAlgn="base" latinLnBrk="0" hangingPunct="1">
              <a:lnSpc>
                <a:spcPct val="100000"/>
              </a:lnSpc>
              <a:spcBef>
                <a:spcPct val="0"/>
              </a:spcBef>
              <a:spcAft>
                <a:spcPts val="1000"/>
              </a:spcAft>
              <a:buClrTx/>
              <a:buSzTx/>
              <a:buFontTx/>
              <a:buAutoNum type="alphaUcPeriod"/>
              <a:tabLst/>
            </a:pPr>
            <a:endParaRPr kumimoji="0" lang="es-AR" sz="2000" b="1" i="1" u="none" strike="noStrike" cap="none" normalizeH="0" baseline="0" dirty="0" smtClean="0">
              <a:ln>
                <a:noFill/>
              </a:ln>
              <a:effectLst/>
              <a:latin typeface="Comic Sans MS" pitchFamily="66"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AR" sz="2000" b="1" i="1" u="none" strike="noStrike" cap="none" normalizeH="0" baseline="0" dirty="0" smtClean="0">
                <a:ln>
                  <a:noFill/>
                </a:ln>
                <a:effectLst/>
                <a:latin typeface="Comic Sans MS" pitchFamily="66" charset="0"/>
              </a:rPr>
              <a:t>B. Diámetro tubería de entrada 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95492125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1 Título"/>
          <p:cNvSpPr>
            <a:spLocks noGrp="1"/>
          </p:cNvSpPr>
          <p:nvPr>
            <p:ph type="title"/>
          </p:nvPr>
        </p:nvSpPr>
        <p:spPr>
          <a:xfrm>
            <a:off x="467544" y="-99392"/>
            <a:ext cx="3614734" cy="939784"/>
          </a:xfrm>
        </p:spPr>
        <p:txBody>
          <a:bodyPr>
            <a:normAutofit fontScale="90000"/>
          </a:bodyPr>
          <a:lstStyle/>
          <a:p>
            <a:pPr algn="l"/>
            <a:r>
              <a:rPr lang="es-ES" sz="3200" b="1" u="sng" dirty="0" smtClean="0">
                <a:solidFill>
                  <a:schemeClr val="tx1"/>
                </a:solidFill>
                <a:latin typeface="Comic Sans MS" pitchFamily="66" charset="0"/>
              </a:rPr>
              <a:t>Ejemplo Práctico 2:</a:t>
            </a:r>
            <a:endParaRPr lang="es-AR" sz="3200" dirty="0">
              <a:solidFill>
                <a:schemeClr val="tx1"/>
              </a:solidFill>
              <a:latin typeface="Comic Sans MS" pitchFamily="66" charset="0"/>
            </a:endParaRPr>
          </a:p>
        </p:txBody>
      </p:sp>
      <p:sp>
        <p:nvSpPr>
          <p:cNvPr id="5" name="2 Marcador de contenido"/>
          <p:cNvSpPr>
            <a:spLocks noGrp="1"/>
          </p:cNvSpPr>
          <p:nvPr>
            <p:ph idx="1"/>
          </p:nvPr>
        </p:nvSpPr>
        <p:spPr>
          <a:xfrm>
            <a:off x="395536" y="692696"/>
            <a:ext cx="8229600" cy="5715040"/>
          </a:xfrm>
        </p:spPr>
        <p:txBody>
          <a:bodyPr>
            <a:noAutofit/>
          </a:bodyPr>
          <a:lstStyle/>
          <a:p>
            <a:pPr lvl="0" algn="just">
              <a:buNone/>
            </a:pPr>
            <a:endParaRPr lang="es-ES" sz="2000" b="1" i="1" dirty="0" smtClean="0"/>
          </a:p>
          <a:p>
            <a:pPr lvl="0" algn="just">
              <a:buNone/>
            </a:pPr>
            <a:r>
              <a:rPr lang="es-ES" sz="2000" b="1" i="1" dirty="0" smtClean="0">
                <a:latin typeface="Comic Sans MS" pitchFamily="66" charset="0"/>
              </a:rPr>
              <a:t>1º Nivel:</a:t>
            </a:r>
            <a:endParaRPr lang="es-AR" sz="2000" i="1" dirty="0" smtClean="0">
              <a:latin typeface="Comic Sans MS" pitchFamily="66" charset="0"/>
            </a:endParaRPr>
          </a:p>
          <a:p>
            <a:pPr lvl="1" algn="just">
              <a:buNone/>
            </a:pPr>
            <a:r>
              <a:rPr lang="es-ES" sz="2000" b="1" i="1" dirty="0" smtClean="0">
                <a:latin typeface="Comic Sans MS" pitchFamily="66" charset="0"/>
              </a:rPr>
              <a:t>     Oficinas.- </a:t>
            </a:r>
            <a:r>
              <a:rPr lang="es-ES" sz="2000" i="1" dirty="0" smtClean="0">
                <a:latin typeface="Comic Sans MS" pitchFamily="66" charset="0"/>
              </a:rPr>
              <a:t>Son cuatro oficinas independientes, las cuales cuentan con sus propios baños, las cuales cuentan con el servicio  de agua fría y caliente, en la cual están regulados por un solo medidor.</a:t>
            </a:r>
            <a:endParaRPr lang="es-AR" sz="2000" i="1" dirty="0" smtClean="0">
              <a:latin typeface="Comic Sans MS" pitchFamily="66" charset="0"/>
            </a:endParaRPr>
          </a:p>
          <a:p>
            <a:pPr lvl="1" algn="just">
              <a:buNone/>
            </a:pPr>
            <a:r>
              <a:rPr lang="es-ES" sz="2000" b="1" i="1" dirty="0" smtClean="0">
                <a:latin typeface="Comic Sans MS" pitchFamily="66" charset="0"/>
              </a:rPr>
              <a:t>     Sala </a:t>
            </a:r>
            <a:r>
              <a:rPr lang="es-ES" sz="2000" b="1" i="1" dirty="0">
                <a:latin typeface="Comic Sans MS" pitchFamily="66" charset="0"/>
              </a:rPr>
              <a:t>de esperas.- </a:t>
            </a:r>
            <a:r>
              <a:rPr lang="es-ES" sz="2000" i="1" dirty="0">
                <a:latin typeface="Comic Sans MS" pitchFamily="66" charset="0"/>
              </a:rPr>
              <a:t>Ubicada en el centro de la primera planta, </a:t>
            </a:r>
            <a:endParaRPr lang="es-AR" sz="2000" b="1" i="1" dirty="0" smtClean="0">
              <a:latin typeface="Comic Sans MS" pitchFamily="66" charset="0"/>
            </a:endParaRPr>
          </a:p>
          <a:p>
            <a:pPr lvl="0" algn="just">
              <a:buNone/>
            </a:pPr>
            <a:r>
              <a:rPr lang="es-ES" sz="2000" b="1" i="1" dirty="0" smtClean="0">
                <a:latin typeface="Comic Sans MS" pitchFamily="66" charset="0"/>
              </a:rPr>
              <a:t>2º </a:t>
            </a:r>
            <a:r>
              <a:rPr lang="es-ES" sz="2000" b="1" i="1" dirty="0">
                <a:latin typeface="Comic Sans MS" pitchFamily="66" charset="0"/>
              </a:rPr>
              <a:t>Nivel:</a:t>
            </a:r>
            <a:endParaRPr lang="es-AR" sz="2000" i="1" dirty="0">
              <a:latin typeface="Comic Sans MS" pitchFamily="66" charset="0"/>
            </a:endParaRPr>
          </a:p>
          <a:p>
            <a:pPr lvl="1" algn="just">
              <a:buNone/>
            </a:pPr>
            <a:r>
              <a:rPr lang="es-ES" sz="2000" b="1" i="1" dirty="0" smtClean="0">
                <a:latin typeface="Comic Sans MS" pitchFamily="66" charset="0"/>
              </a:rPr>
              <a:t>     Un </a:t>
            </a:r>
            <a:r>
              <a:rPr lang="es-ES" sz="2000" b="1" i="1" dirty="0">
                <a:latin typeface="Comic Sans MS" pitchFamily="66" charset="0"/>
              </a:rPr>
              <a:t>Restaurante y una cocina.- </a:t>
            </a:r>
            <a:r>
              <a:rPr lang="es-ES" sz="2000" i="1" dirty="0">
                <a:latin typeface="Comic Sans MS" pitchFamily="66" charset="0"/>
              </a:rPr>
              <a:t> En él se pueden ubicar sillas y mesas para un promedio de 44 personas de una manera cómoda y eficiente, con sus respectivos servicios higiénicos, la cual al cocina cuenta con el servicio de agua fría y caliente, y ubicada frente al área de atención para brindar un servicio rápido a la clientela, el restaurante aproximadamente dispondrá con personal suficiente para atender a las personas,. Por lo que </a:t>
            </a:r>
            <a:r>
              <a:rPr lang="es-ES" sz="2000" i="1" dirty="0" err="1">
                <a:latin typeface="Comic Sans MS" pitchFamily="66" charset="0"/>
              </a:rPr>
              <a:t>tambien</a:t>
            </a:r>
            <a:r>
              <a:rPr lang="es-ES" sz="2000" i="1" dirty="0">
                <a:latin typeface="Comic Sans MS" pitchFamily="66" charset="0"/>
              </a:rPr>
              <a:t> cuenta con los baños públicos, que cuentan con sistema de agua </a:t>
            </a:r>
            <a:r>
              <a:rPr lang="es-ES" sz="2000" i="1" dirty="0" err="1">
                <a:latin typeface="Comic Sans MS" pitchFamily="66" charset="0"/>
              </a:rPr>
              <a:t>fria</a:t>
            </a:r>
            <a:r>
              <a:rPr lang="es-ES" sz="2000" i="1" dirty="0">
                <a:latin typeface="Comic Sans MS" pitchFamily="66" charset="0"/>
              </a:rPr>
              <a:t> y caliente</a:t>
            </a:r>
            <a:r>
              <a:rPr lang="es-ES" sz="2000" i="1" dirty="0" smtClean="0">
                <a:latin typeface="Comic Sans MS" pitchFamily="66" charset="0"/>
              </a:rPr>
              <a:t>.</a:t>
            </a:r>
            <a:endParaRPr lang="es-AR" sz="2000" i="1" dirty="0">
              <a:latin typeface="Comic Sans MS" pitchFamily="66" charset="0"/>
            </a:endParaRPr>
          </a:p>
        </p:txBody>
      </p:sp>
    </p:spTree>
    <p:extLst>
      <p:ext uri="{BB962C8B-B14F-4D97-AF65-F5344CB8AC3E}">
        <p14:creationId xmlns:p14="http://schemas.microsoft.com/office/powerpoint/2010/main" val="27566365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 name="2 Marcador de contenido"/>
          <p:cNvSpPr>
            <a:spLocks noGrp="1"/>
          </p:cNvSpPr>
          <p:nvPr>
            <p:ph idx="1"/>
          </p:nvPr>
        </p:nvSpPr>
        <p:spPr>
          <a:xfrm>
            <a:off x="357158" y="285728"/>
            <a:ext cx="8229600" cy="6357982"/>
          </a:xfrm>
        </p:spPr>
        <p:txBody>
          <a:bodyPr>
            <a:normAutofit lnSpcReduction="10000"/>
          </a:bodyPr>
          <a:lstStyle/>
          <a:p>
            <a:pPr lvl="0" algn="just">
              <a:buNone/>
            </a:pPr>
            <a:r>
              <a:rPr lang="es-ES" sz="2000" b="1" i="1" dirty="0">
                <a:latin typeface="Comic Sans MS" pitchFamily="66" charset="0"/>
              </a:rPr>
              <a:t>3º y 4º Nivel:</a:t>
            </a:r>
            <a:endParaRPr lang="es-AR" sz="2000" i="1" dirty="0">
              <a:latin typeface="Comic Sans MS" pitchFamily="66" charset="0"/>
            </a:endParaRPr>
          </a:p>
          <a:p>
            <a:pPr lvl="1" algn="just">
              <a:buNone/>
            </a:pPr>
            <a:r>
              <a:rPr lang="es-ES" sz="2000" b="1" i="1" dirty="0" smtClean="0">
                <a:latin typeface="Comic Sans MS" pitchFamily="66" charset="0"/>
              </a:rPr>
              <a:t>    Habitaciones</a:t>
            </a:r>
            <a:r>
              <a:rPr lang="es-ES" sz="2000" b="1" i="1" dirty="0">
                <a:latin typeface="Comic Sans MS" pitchFamily="66" charset="0"/>
              </a:rPr>
              <a:t>.- </a:t>
            </a:r>
            <a:r>
              <a:rPr lang="es-ES" sz="2000" i="1" dirty="0">
                <a:latin typeface="Comic Sans MS" pitchFamily="66" charset="0"/>
              </a:rPr>
              <a:t>Contamos con ocho habitaciones simples y dobles, las cuales cuentan con un inodoro, un lavatorio y una tina, y con servicio de agua fría y caliente de acuerdo a lo estipulado en el </a:t>
            </a:r>
            <a:r>
              <a:rPr lang="es-ES" sz="2000" i="1" dirty="0" smtClean="0">
                <a:latin typeface="Comic Sans MS" pitchFamily="66" charset="0"/>
              </a:rPr>
              <a:t>RNC</a:t>
            </a:r>
            <a:r>
              <a:rPr lang="es-AR" sz="2000" i="1" dirty="0" smtClean="0">
                <a:latin typeface="Comic Sans MS" pitchFamily="66" charset="0"/>
              </a:rPr>
              <a:t>.</a:t>
            </a:r>
          </a:p>
          <a:p>
            <a:pPr lvl="1" algn="just">
              <a:buNone/>
            </a:pPr>
            <a:endParaRPr lang="es-ES" sz="2400" b="1" i="1" dirty="0" smtClean="0">
              <a:latin typeface="Comic Sans MS" pitchFamily="66" charset="0"/>
            </a:endParaRPr>
          </a:p>
          <a:p>
            <a:pPr lvl="0" algn="just">
              <a:buNone/>
            </a:pPr>
            <a:r>
              <a:rPr lang="es-ES" sz="2400" b="1" i="1" dirty="0" smtClean="0">
                <a:latin typeface="Comic Sans MS" pitchFamily="66" charset="0"/>
              </a:rPr>
              <a:t>CÁLCULOS</a:t>
            </a:r>
            <a:endParaRPr lang="es-AR" sz="2400" b="1" i="1" dirty="0" smtClean="0">
              <a:latin typeface="Comic Sans MS" pitchFamily="66" charset="0"/>
            </a:endParaRPr>
          </a:p>
          <a:p>
            <a:pPr lvl="0" algn="just">
              <a:buNone/>
            </a:pPr>
            <a:r>
              <a:rPr lang="es-MX" sz="2400" i="1" dirty="0" smtClean="0">
                <a:latin typeface="Comic Sans MS" pitchFamily="66" charset="0"/>
              </a:rPr>
              <a:t>A </a:t>
            </a:r>
            <a:r>
              <a:rPr lang="es-MX" sz="2400" i="1" dirty="0">
                <a:latin typeface="Comic Sans MS" pitchFamily="66" charset="0"/>
              </a:rPr>
              <a:t>continuación se presentan los cálculos realizados tanto en el análisis horizontal como en el vertical; así como también los cálculos de agua caliente, agua contra incendio y diámetros de las diferentes tuberías.</a:t>
            </a:r>
            <a:endParaRPr lang="es-AR" sz="2400" i="1" dirty="0">
              <a:latin typeface="Comic Sans MS" pitchFamily="66" charset="0"/>
            </a:endParaRPr>
          </a:p>
          <a:p>
            <a:pPr algn="just">
              <a:buNone/>
            </a:pPr>
            <a:r>
              <a:rPr lang="es-MX" sz="2400" i="1" dirty="0" smtClean="0">
                <a:latin typeface="Comic Sans MS" pitchFamily="66" charset="0"/>
              </a:rPr>
              <a:t> Además </a:t>
            </a:r>
            <a:r>
              <a:rPr lang="es-MX" sz="2400" i="1" dirty="0">
                <a:latin typeface="Comic Sans MS" pitchFamily="66" charset="0"/>
              </a:rPr>
              <a:t>es necesario tener en cuenta que se ha considerado las alturas  entre los pisos</a:t>
            </a:r>
            <a:r>
              <a:rPr lang="es-MX" sz="2400" i="1" dirty="0" smtClean="0">
                <a:latin typeface="Comic Sans MS" pitchFamily="66" charset="0"/>
              </a:rPr>
              <a:t>:</a:t>
            </a:r>
          </a:p>
          <a:p>
            <a:pPr algn="just">
              <a:buNone/>
            </a:pPr>
            <a:endParaRPr lang="es-AR" sz="2400" i="1" dirty="0">
              <a:latin typeface="Comic Sans MS" pitchFamily="66" charset="0"/>
            </a:endParaRPr>
          </a:p>
          <a:p>
            <a:pPr lvl="0" algn="just"/>
            <a:r>
              <a:rPr lang="es-MX" sz="2400" i="1" dirty="0">
                <a:latin typeface="Comic Sans MS" pitchFamily="66" charset="0"/>
              </a:rPr>
              <a:t>En el primer nivel la altura es de 2.63m. </a:t>
            </a:r>
            <a:endParaRPr lang="es-AR" sz="2400" i="1" dirty="0">
              <a:latin typeface="Comic Sans MS" pitchFamily="66" charset="0"/>
            </a:endParaRPr>
          </a:p>
          <a:p>
            <a:pPr lvl="0" algn="just"/>
            <a:r>
              <a:rPr lang="es-MX" sz="2400" i="1" dirty="0">
                <a:latin typeface="Comic Sans MS" pitchFamily="66" charset="0"/>
              </a:rPr>
              <a:t>En el segundo nivel la altura es de 2.98m.</a:t>
            </a:r>
            <a:endParaRPr lang="es-AR" sz="2400" i="1" dirty="0">
              <a:latin typeface="Comic Sans MS" pitchFamily="66" charset="0"/>
            </a:endParaRPr>
          </a:p>
          <a:p>
            <a:pPr lvl="0" algn="just"/>
            <a:r>
              <a:rPr lang="es-MX" sz="2400" i="1" dirty="0">
                <a:latin typeface="Comic Sans MS" pitchFamily="66" charset="0"/>
              </a:rPr>
              <a:t>En el tercer nivel y cuarto, la altura es de 2.63m.</a:t>
            </a:r>
            <a:endParaRPr lang="es-AR" sz="2400" i="1" dirty="0">
              <a:latin typeface="Comic Sans MS" pitchFamily="66" charset="0"/>
            </a:endParaRPr>
          </a:p>
          <a:p>
            <a:endParaRPr lang="es-AR" dirty="0"/>
          </a:p>
        </p:txBody>
      </p:sp>
    </p:spTree>
    <p:extLst>
      <p:ext uri="{BB962C8B-B14F-4D97-AF65-F5344CB8AC3E}">
        <p14:creationId xmlns:p14="http://schemas.microsoft.com/office/powerpoint/2010/main" val="306178678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28596" y="285728"/>
            <a:ext cx="8229600" cy="2357454"/>
          </a:xfrm>
        </p:spPr>
        <p:txBody>
          <a:bodyPr>
            <a:normAutofit fontScale="92500" lnSpcReduction="20000"/>
          </a:bodyPr>
          <a:lstStyle/>
          <a:p>
            <a:pPr>
              <a:buNone/>
            </a:pPr>
            <a:r>
              <a:rPr lang="es-MX" sz="2400" i="1" dirty="0">
                <a:latin typeface="Comic Sans MS" pitchFamily="66" charset="0"/>
              </a:rPr>
              <a:t>Es importante también saber que el sistema de agua para el primer y segundo nivel el sistema es directo y a partir del tercer nivel es indirecto convencional</a:t>
            </a:r>
            <a:r>
              <a:rPr lang="es-MX" sz="2400" i="1" dirty="0" smtClean="0">
                <a:latin typeface="Comic Sans MS" pitchFamily="66" charset="0"/>
              </a:rPr>
              <a:t>.</a:t>
            </a:r>
          </a:p>
          <a:p>
            <a:pPr>
              <a:buNone/>
            </a:pPr>
            <a:endParaRPr lang="es-AR" sz="2400" i="1" dirty="0">
              <a:latin typeface="Comic Sans MS" pitchFamily="66" charset="0"/>
            </a:endParaRPr>
          </a:p>
          <a:p>
            <a:pPr lvl="0">
              <a:buNone/>
            </a:pPr>
            <a:r>
              <a:rPr lang="es-ES" sz="2400" b="1" i="1" dirty="0">
                <a:latin typeface="Comic Sans MS" pitchFamily="66" charset="0"/>
              </a:rPr>
              <a:t>CALCULO DE DOTACIONES.</a:t>
            </a:r>
            <a:endParaRPr lang="es-AR" sz="2400" i="1" dirty="0">
              <a:latin typeface="Comic Sans MS" pitchFamily="66" charset="0"/>
            </a:endParaRPr>
          </a:p>
          <a:p>
            <a:pPr lvl="0">
              <a:buNone/>
            </a:pPr>
            <a:r>
              <a:rPr lang="es-ES" sz="2400" b="1" i="1" dirty="0">
                <a:latin typeface="Comic Sans MS" pitchFamily="66" charset="0"/>
              </a:rPr>
              <a:t>SISTEMA DIRECTO:</a:t>
            </a:r>
            <a:endParaRPr lang="es-AR" sz="2400" i="1" dirty="0">
              <a:latin typeface="Comic Sans MS" pitchFamily="66" charset="0"/>
            </a:endParaRPr>
          </a:p>
          <a:p>
            <a:pPr>
              <a:buNone/>
            </a:pPr>
            <a:r>
              <a:rPr lang="es-ES" sz="2200" b="1" i="1" u="sng" dirty="0">
                <a:latin typeface="Comic Sans MS" pitchFamily="66" charset="0"/>
              </a:rPr>
              <a:t>PRIMER NIVEL</a:t>
            </a:r>
            <a:endParaRPr lang="es-AR" sz="2200" i="1" dirty="0">
              <a:latin typeface="Comic Sans MS" pitchFamily="66" charset="0"/>
            </a:endParaRPr>
          </a:p>
          <a:p>
            <a:endParaRPr lang="es-AR" dirty="0"/>
          </a:p>
        </p:txBody>
      </p:sp>
      <p:graphicFrame>
        <p:nvGraphicFramePr>
          <p:cNvPr id="5" name="4 Tabla"/>
          <p:cNvGraphicFramePr>
            <a:graphicFrameLocks noGrp="1"/>
          </p:cNvGraphicFramePr>
          <p:nvPr>
            <p:extLst>
              <p:ext uri="{D42A27DB-BD31-4B8C-83A1-F6EECF244321}">
                <p14:modId xmlns:p14="http://schemas.microsoft.com/office/powerpoint/2010/main" val="1350303197"/>
              </p:ext>
            </p:extLst>
          </p:nvPr>
        </p:nvGraphicFramePr>
        <p:xfrm>
          <a:off x="2483768" y="2708920"/>
          <a:ext cx="3643338" cy="789238"/>
        </p:xfrm>
        <a:graphic>
          <a:graphicData uri="http://schemas.openxmlformats.org/drawingml/2006/table">
            <a:tbl>
              <a:tblPr/>
              <a:tblGrid>
                <a:gridCol w="2714644"/>
                <a:gridCol w="928694"/>
              </a:tblGrid>
              <a:tr h="503486">
                <a:tc>
                  <a:txBody>
                    <a:bodyPr/>
                    <a:lstStyle/>
                    <a:p>
                      <a:pPr algn="ctr">
                        <a:lnSpc>
                          <a:spcPct val="115000"/>
                        </a:lnSpc>
                        <a:spcBef>
                          <a:spcPts val="2400"/>
                        </a:spcBef>
                        <a:spcAft>
                          <a:spcPts val="0"/>
                        </a:spcAft>
                      </a:pPr>
                      <a:r>
                        <a:rPr lang="es-ES_tradnl" sz="1100" b="1" kern="0" dirty="0">
                          <a:solidFill>
                            <a:schemeClr val="tx1"/>
                          </a:solidFill>
                          <a:latin typeface="Comic Sans MS"/>
                          <a:ea typeface="Times New Roman"/>
                          <a:cs typeface="Times New Roman"/>
                        </a:rPr>
                        <a:t>AMBIENTE</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1" kern="0" dirty="0">
                          <a:solidFill>
                            <a:schemeClr val="tx1"/>
                          </a:solidFill>
                          <a:latin typeface="Comic Sans MS"/>
                          <a:ea typeface="Times New Roman"/>
                          <a:cs typeface="Times New Roman"/>
                        </a:rPr>
                        <a:t>NUMERO</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lgn="ctr">
                        <a:lnSpc>
                          <a:spcPct val="115000"/>
                        </a:lnSpc>
                        <a:spcBef>
                          <a:spcPts val="2400"/>
                        </a:spcBef>
                        <a:spcAft>
                          <a:spcPts val="0"/>
                        </a:spcAft>
                      </a:pPr>
                      <a:r>
                        <a:rPr lang="es-ES_tradnl" sz="1100" b="0" kern="0" dirty="0">
                          <a:solidFill>
                            <a:schemeClr val="tx1"/>
                          </a:solidFill>
                          <a:latin typeface="Comic Sans MS"/>
                          <a:ea typeface="Times New Roman"/>
                          <a:cs typeface="Times New Roman"/>
                        </a:rPr>
                        <a:t>OFICINAS </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0" kern="0" dirty="0">
                          <a:solidFill>
                            <a:schemeClr val="tx1"/>
                          </a:solidFill>
                          <a:latin typeface="Comic Sans MS"/>
                          <a:ea typeface="Times New Roman"/>
                          <a:cs typeface="Times New Roman"/>
                        </a:rPr>
                        <a:t>4</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544016349"/>
              </p:ext>
            </p:extLst>
          </p:nvPr>
        </p:nvGraphicFramePr>
        <p:xfrm>
          <a:off x="857224" y="4000504"/>
          <a:ext cx="7572429" cy="1143008"/>
        </p:xfrm>
        <a:graphic>
          <a:graphicData uri="http://schemas.openxmlformats.org/drawingml/2006/table">
            <a:tbl>
              <a:tblPr/>
              <a:tblGrid>
                <a:gridCol w="2523851"/>
                <a:gridCol w="2523851"/>
                <a:gridCol w="2524727"/>
              </a:tblGrid>
              <a:tr h="588490">
                <a:tc>
                  <a:txBody>
                    <a:bodyPr/>
                    <a:lstStyle/>
                    <a:p>
                      <a:pPr algn="ctr">
                        <a:lnSpc>
                          <a:spcPct val="115000"/>
                        </a:lnSpc>
                        <a:spcBef>
                          <a:spcPts val="2400"/>
                        </a:spcBef>
                        <a:spcAft>
                          <a:spcPts val="0"/>
                        </a:spcAft>
                      </a:pPr>
                      <a:r>
                        <a:rPr lang="es-ES_tradnl" sz="1100" b="1" i="1" kern="0" dirty="0">
                          <a:solidFill>
                            <a:schemeClr val="tx1"/>
                          </a:solidFill>
                          <a:latin typeface="Comic Sans MS" pitchFamily="66" charset="0"/>
                          <a:ea typeface="Times New Roman"/>
                          <a:cs typeface="Times New Roman"/>
                        </a:rPr>
                        <a:t>TIPO DE EDIFICACIÓN O SERVICIO</a:t>
                      </a:r>
                      <a:endParaRPr lang="es-AR" sz="1100" b="1" kern="0" dirty="0">
                        <a:solidFill>
                          <a:schemeClr val="tx1"/>
                        </a:solidFill>
                        <a:latin typeface="Comic Sans MS" pitchFamily="66"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dirty="0">
                        <a:solidFill>
                          <a:schemeClr val="tx1"/>
                        </a:solidFill>
                        <a:latin typeface="Comic Sans MS" pitchFamily="66" charset="0"/>
                        <a:ea typeface="Times New Roman"/>
                      </a:endParaRPr>
                    </a:p>
                    <a:p>
                      <a:pPr marL="179705" algn="ctr">
                        <a:lnSpc>
                          <a:spcPct val="115000"/>
                        </a:lnSpc>
                        <a:spcAft>
                          <a:spcPts val="600"/>
                        </a:spcAft>
                      </a:pPr>
                      <a:r>
                        <a:rPr lang="es-ES_tradnl" sz="1100" b="1" i="1" kern="1600" dirty="0">
                          <a:solidFill>
                            <a:schemeClr val="tx1"/>
                          </a:solidFill>
                          <a:latin typeface="Comic Sans MS" pitchFamily="66" charset="0"/>
                          <a:ea typeface="Times New Roman"/>
                          <a:cs typeface="Arial"/>
                        </a:rPr>
                        <a:t>ESPECIFICACIÓN</a:t>
                      </a:r>
                      <a:endParaRPr lang="es-AR" sz="800"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a:solidFill>
                          <a:schemeClr val="tx1"/>
                        </a:solidFill>
                        <a:latin typeface="Comic Sans MS" pitchFamily="66" charset="0"/>
                        <a:ea typeface="Times New Roman"/>
                      </a:endParaRPr>
                    </a:p>
                    <a:p>
                      <a:pPr marL="179705" algn="ctr">
                        <a:lnSpc>
                          <a:spcPct val="115000"/>
                        </a:lnSpc>
                        <a:spcAft>
                          <a:spcPts val="600"/>
                        </a:spcAft>
                      </a:pPr>
                      <a:r>
                        <a:rPr lang="es-ES_tradnl" sz="1100" b="1" i="1" kern="1600">
                          <a:solidFill>
                            <a:schemeClr val="tx1"/>
                          </a:solidFill>
                          <a:latin typeface="Comic Sans MS" pitchFamily="66" charset="0"/>
                          <a:ea typeface="Times New Roman"/>
                          <a:cs typeface="Arial"/>
                        </a:rPr>
                        <a:t>DOTACION</a:t>
                      </a:r>
                      <a:endParaRPr lang="es-AR" sz="80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518">
                <a:tc>
                  <a:txBody>
                    <a:bodyPr/>
                    <a:lstStyle/>
                    <a:p>
                      <a:pPr marL="179705" algn="ctr">
                        <a:lnSpc>
                          <a:spcPct val="115000"/>
                        </a:lnSpc>
                        <a:spcAft>
                          <a:spcPts val="600"/>
                        </a:spcAft>
                      </a:pPr>
                      <a:endParaRPr lang="es-ES_tradnl" sz="1100" i="1" dirty="0" smtClean="0">
                        <a:solidFill>
                          <a:schemeClr val="tx1"/>
                        </a:solidFill>
                        <a:latin typeface="Comic Sans MS" pitchFamily="66" charset="0"/>
                        <a:ea typeface="Times New Roman"/>
                      </a:endParaRPr>
                    </a:p>
                    <a:p>
                      <a:pPr marL="179705" algn="ctr">
                        <a:lnSpc>
                          <a:spcPct val="115000"/>
                        </a:lnSpc>
                        <a:spcAft>
                          <a:spcPts val="600"/>
                        </a:spcAft>
                      </a:pPr>
                      <a:r>
                        <a:rPr lang="es-ES_tradnl" sz="1100" i="1" dirty="0" smtClean="0">
                          <a:solidFill>
                            <a:schemeClr val="tx1"/>
                          </a:solidFill>
                          <a:latin typeface="Comic Sans MS" pitchFamily="66" charset="0"/>
                          <a:ea typeface="Times New Roman"/>
                        </a:rPr>
                        <a:t>OFICINAS</a:t>
                      </a:r>
                      <a:endParaRPr lang="es-AR" sz="800"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pt-BR" sz="1100" i="1" dirty="0" smtClean="0">
                        <a:solidFill>
                          <a:schemeClr val="tx1"/>
                        </a:solidFill>
                        <a:latin typeface="Comic Sans MS" pitchFamily="66" charset="0"/>
                        <a:ea typeface="Times New Roman"/>
                      </a:endParaRPr>
                    </a:p>
                    <a:p>
                      <a:pPr marL="179705" algn="ctr">
                        <a:lnSpc>
                          <a:spcPct val="115000"/>
                        </a:lnSpc>
                        <a:spcAft>
                          <a:spcPts val="600"/>
                        </a:spcAft>
                      </a:pPr>
                      <a:r>
                        <a:rPr lang="pt-BR" sz="1100" i="1" dirty="0" smtClean="0">
                          <a:solidFill>
                            <a:schemeClr val="tx1"/>
                          </a:solidFill>
                          <a:latin typeface="Comic Sans MS" pitchFamily="66" charset="0"/>
                          <a:ea typeface="Times New Roman"/>
                        </a:rPr>
                        <a:t>Por </a:t>
                      </a:r>
                      <a:r>
                        <a:rPr lang="pt-BR" sz="1100" i="1" dirty="0">
                          <a:solidFill>
                            <a:schemeClr val="tx1"/>
                          </a:solidFill>
                          <a:latin typeface="Comic Sans MS" pitchFamily="66" charset="0"/>
                          <a:ea typeface="Times New Roman"/>
                        </a:rPr>
                        <a:t>m</a:t>
                      </a:r>
                      <a:r>
                        <a:rPr lang="pt-BR" sz="1100" i="1" baseline="30000" dirty="0">
                          <a:solidFill>
                            <a:schemeClr val="tx1"/>
                          </a:solidFill>
                          <a:latin typeface="Comic Sans MS" pitchFamily="66" charset="0"/>
                          <a:ea typeface="Times New Roman"/>
                        </a:rPr>
                        <a:t>2</a:t>
                      </a:r>
                      <a:r>
                        <a:rPr lang="pt-BR" sz="1100" i="1" dirty="0">
                          <a:solidFill>
                            <a:schemeClr val="tx1"/>
                          </a:solidFill>
                          <a:latin typeface="Comic Sans MS" pitchFamily="66" charset="0"/>
                          <a:ea typeface="Times New Roman"/>
                        </a:rPr>
                        <a:t> de área útil o local</a:t>
                      </a:r>
                      <a:endParaRPr lang="es-AR" sz="800"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pt-BR" sz="1100" dirty="0" smtClean="0">
                        <a:solidFill>
                          <a:schemeClr val="tx1"/>
                        </a:solidFill>
                        <a:latin typeface="Comic Sans MS" pitchFamily="66" charset="0"/>
                        <a:ea typeface="Times New Roman"/>
                      </a:endParaRPr>
                    </a:p>
                    <a:p>
                      <a:pPr marL="179705" algn="ctr">
                        <a:lnSpc>
                          <a:spcPct val="115000"/>
                        </a:lnSpc>
                        <a:spcAft>
                          <a:spcPts val="600"/>
                        </a:spcAft>
                      </a:pPr>
                      <a:r>
                        <a:rPr lang="pt-BR" sz="1100" dirty="0" smtClean="0">
                          <a:solidFill>
                            <a:schemeClr val="tx1"/>
                          </a:solidFill>
                          <a:latin typeface="Comic Sans MS" pitchFamily="66" charset="0"/>
                          <a:ea typeface="Times New Roman"/>
                        </a:rPr>
                        <a:t>6 </a:t>
                      </a:r>
                      <a:r>
                        <a:rPr lang="pt-BR" sz="1100" dirty="0" err="1">
                          <a:solidFill>
                            <a:schemeClr val="tx1"/>
                          </a:solidFill>
                          <a:latin typeface="Comic Sans MS" pitchFamily="66" charset="0"/>
                          <a:ea typeface="Times New Roman"/>
                        </a:rPr>
                        <a:t>lts</a:t>
                      </a:r>
                      <a:r>
                        <a:rPr lang="pt-BR" sz="1100" dirty="0">
                          <a:solidFill>
                            <a:schemeClr val="tx1"/>
                          </a:solidFill>
                          <a:latin typeface="Comic Sans MS" pitchFamily="66" charset="0"/>
                          <a:ea typeface="Times New Roman"/>
                        </a:rPr>
                        <a:t>/dia</a:t>
                      </a:r>
                      <a:endParaRPr lang="es-AR" sz="800"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2286000" y="5445224"/>
            <a:ext cx="4572000" cy="1200329"/>
          </a:xfrm>
          <a:prstGeom prst="rect">
            <a:avLst/>
          </a:prstGeom>
        </p:spPr>
        <p:txBody>
          <a:bodyPr>
            <a:spAutoFit/>
          </a:bodyPr>
          <a:lstStyle/>
          <a:p>
            <a:r>
              <a:rPr lang="es-ES" i="1" dirty="0">
                <a:latin typeface="Comic Sans MS" pitchFamily="66" charset="0"/>
              </a:rPr>
              <a:t>Entonces:</a:t>
            </a:r>
            <a:endParaRPr lang="es-AR" i="1" dirty="0">
              <a:latin typeface="Comic Sans MS" pitchFamily="66" charset="0"/>
            </a:endParaRPr>
          </a:p>
          <a:p>
            <a:pPr algn="ctr"/>
            <a:r>
              <a:rPr lang="es-ES" i="1" dirty="0">
                <a:latin typeface="Comic Sans MS" pitchFamily="66" charset="0"/>
              </a:rPr>
              <a:t>Área Útil:  76.2m</a:t>
            </a:r>
            <a:r>
              <a:rPr lang="es-ES" i="1" baseline="30000" dirty="0">
                <a:latin typeface="Comic Sans MS" pitchFamily="66" charset="0"/>
              </a:rPr>
              <a:t>2</a:t>
            </a:r>
            <a:endParaRPr lang="es-AR" i="1" dirty="0">
              <a:latin typeface="Comic Sans MS" pitchFamily="66" charset="0"/>
            </a:endParaRPr>
          </a:p>
          <a:p>
            <a:pPr algn="ctr"/>
            <a:r>
              <a:rPr lang="es-ES" i="1" dirty="0">
                <a:latin typeface="Comic Sans MS" pitchFamily="66" charset="0"/>
              </a:rPr>
              <a:t>Dotación = 76.2 × 6</a:t>
            </a:r>
            <a:endParaRPr lang="es-AR" i="1" dirty="0">
              <a:latin typeface="Comic Sans MS" pitchFamily="66" charset="0"/>
            </a:endParaRPr>
          </a:p>
          <a:p>
            <a:pPr algn="ctr"/>
            <a:r>
              <a:rPr lang="es-ES" i="1" dirty="0">
                <a:latin typeface="Comic Sans MS" pitchFamily="66" charset="0"/>
              </a:rPr>
              <a:t>Dotación </a:t>
            </a:r>
            <a:r>
              <a:rPr lang="pt-BR" i="1" dirty="0">
                <a:latin typeface="Comic Sans MS" pitchFamily="66" charset="0"/>
              </a:rPr>
              <a:t>= 457.00 </a:t>
            </a:r>
            <a:r>
              <a:rPr lang="pt-BR" i="1" dirty="0" err="1">
                <a:latin typeface="Comic Sans MS" pitchFamily="66" charset="0"/>
              </a:rPr>
              <a:t>lts</a:t>
            </a:r>
            <a:r>
              <a:rPr lang="pt-BR" i="1" dirty="0">
                <a:latin typeface="Comic Sans MS" pitchFamily="66" charset="0"/>
              </a:rPr>
              <a:t>/dia</a:t>
            </a:r>
            <a:endParaRPr lang="es-AR" i="1" dirty="0">
              <a:latin typeface="Comic Sans MS" pitchFamily="66" charset="0"/>
            </a:endParaRPr>
          </a:p>
        </p:txBody>
      </p:sp>
    </p:spTree>
    <p:extLst>
      <p:ext uri="{BB962C8B-B14F-4D97-AF65-F5344CB8AC3E}">
        <p14:creationId xmlns:p14="http://schemas.microsoft.com/office/powerpoint/2010/main" val="66956002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3 CuadroTexto"/>
          <p:cNvSpPr txBox="1"/>
          <p:nvPr/>
        </p:nvSpPr>
        <p:spPr>
          <a:xfrm>
            <a:off x="1547664" y="620688"/>
            <a:ext cx="5832648" cy="461665"/>
          </a:xfrm>
          <a:prstGeom prst="rect">
            <a:avLst/>
          </a:prstGeom>
          <a:noFill/>
        </p:spPr>
        <p:txBody>
          <a:bodyPr wrap="square" rtlCol="0">
            <a:spAutoFit/>
          </a:bodyPr>
          <a:lstStyle/>
          <a:p>
            <a:pPr algn="ctr"/>
            <a:r>
              <a:rPr lang="es-PE" sz="2400" dirty="0" smtClean="0">
                <a:solidFill>
                  <a:srgbClr val="FFFF00"/>
                </a:solidFill>
                <a:latin typeface="Comic Sans MS" pitchFamily="66" charset="0"/>
              </a:rPr>
              <a:t>CISTERNA Y TANQUES ELEVADOS</a:t>
            </a:r>
            <a:endParaRPr lang="es-PE" dirty="0">
              <a:solidFill>
                <a:srgbClr val="FFFF00"/>
              </a:solidFill>
              <a:latin typeface="Comic Sans MS" pitchFamily="66" charset="0"/>
            </a:endParaRPr>
          </a:p>
        </p:txBody>
      </p:sp>
      <p:sp>
        <p:nvSpPr>
          <p:cNvPr id="5" name="4 CuadroTexto"/>
          <p:cNvSpPr txBox="1"/>
          <p:nvPr/>
        </p:nvSpPr>
        <p:spPr>
          <a:xfrm>
            <a:off x="611560" y="1340768"/>
            <a:ext cx="7920880" cy="2031325"/>
          </a:xfrm>
          <a:prstGeom prst="rect">
            <a:avLst/>
          </a:prstGeom>
          <a:noFill/>
        </p:spPr>
        <p:txBody>
          <a:bodyPr wrap="square" rtlCol="0">
            <a:spAutoFit/>
          </a:bodyPr>
          <a:lstStyle/>
          <a:p>
            <a:pPr algn="just"/>
            <a:r>
              <a:rPr lang="es-PE" dirty="0">
                <a:latin typeface="Comic Sans MS" pitchFamily="66" charset="0"/>
              </a:rPr>
              <a:t>Una cisterna es un depósito subterráneo que se utiliza para recoger y guardar agua de lluvia </a:t>
            </a:r>
            <a:r>
              <a:rPr lang="es-PE" dirty="0" smtClean="0">
                <a:latin typeface="Comic Sans MS" pitchFamily="66" charset="0"/>
              </a:rPr>
              <a:t> </a:t>
            </a:r>
            <a:r>
              <a:rPr lang="es-PE" dirty="0">
                <a:latin typeface="Comic Sans MS" pitchFamily="66" charset="0"/>
              </a:rPr>
              <a:t>o procedente de un río o manantial. También se denomina cisterna a los receptáculos usados para contener líquidos, generalmente agua, y a los vehículos que los </a:t>
            </a:r>
            <a:r>
              <a:rPr lang="es-PE" dirty="0" smtClean="0">
                <a:latin typeface="Comic Sans MS" pitchFamily="66" charset="0"/>
              </a:rPr>
              <a:t>transportan (camión cisterna,</a:t>
            </a:r>
            <a:r>
              <a:rPr lang="es-PE" dirty="0">
                <a:latin typeface="Comic Sans MS" pitchFamily="66" charset="0"/>
              </a:rPr>
              <a:t> </a:t>
            </a:r>
            <a:r>
              <a:rPr lang="es-PE" dirty="0" smtClean="0">
                <a:latin typeface="Comic Sans MS" pitchFamily="66" charset="0"/>
              </a:rPr>
              <a:t>avión cisterna, </a:t>
            </a:r>
            <a:r>
              <a:rPr lang="es-PE" dirty="0">
                <a:latin typeface="Comic Sans MS" pitchFamily="66" charset="0"/>
              </a:rPr>
              <a:t>o buque cisterna). Es denominada </a:t>
            </a:r>
            <a:r>
              <a:rPr lang="es-PE" i="1" dirty="0">
                <a:latin typeface="Comic Sans MS" pitchFamily="66" charset="0"/>
              </a:rPr>
              <a:t>tinaco</a:t>
            </a:r>
            <a:r>
              <a:rPr lang="es-PE" dirty="0">
                <a:latin typeface="Comic Sans MS" pitchFamily="66" charset="0"/>
              </a:rPr>
              <a:t> en algunos lugares. Su capacidad va desde unos litros a miles de </a:t>
            </a:r>
            <a:r>
              <a:rPr lang="es-PE" dirty="0" smtClean="0">
                <a:latin typeface="Comic Sans MS" pitchFamily="66" charset="0"/>
              </a:rPr>
              <a:t>metros cúbicos.</a:t>
            </a:r>
            <a:endParaRPr lang="es-PE" dirty="0">
              <a:latin typeface="Comic Sans MS" pitchFamily="66" charset="0"/>
            </a:endParaRPr>
          </a:p>
        </p:txBody>
      </p:sp>
      <p:sp>
        <p:nvSpPr>
          <p:cNvPr id="6" name="5 CuadroTexto"/>
          <p:cNvSpPr txBox="1"/>
          <p:nvPr/>
        </p:nvSpPr>
        <p:spPr>
          <a:xfrm>
            <a:off x="683568" y="3573016"/>
            <a:ext cx="7920880" cy="2585323"/>
          </a:xfrm>
          <a:prstGeom prst="rect">
            <a:avLst/>
          </a:prstGeom>
          <a:noFill/>
        </p:spPr>
        <p:txBody>
          <a:bodyPr wrap="square" rtlCol="0">
            <a:spAutoFit/>
          </a:bodyPr>
          <a:lstStyle/>
          <a:p>
            <a:pPr algn="just"/>
            <a:r>
              <a:rPr lang="es-ES" dirty="0">
                <a:latin typeface="Comic Sans MS" pitchFamily="66" charset="0"/>
              </a:rPr>
              <a:t>Lo que define el uso o no de cisternas y tanques elevados son</a:t>
            </a:r>
            <a:r>
              <a:rPr lang="es-ES" dirty="0" smtClean="0">
                <a:latin typeface="Comic Sans MS" pitchFamily="66" charset="0"/>
              </a:rPr>
              <a:t>:</a:t>
            </a:r>
          </a:p>
          <a:p>
            <a:pPr algn="just"/>
            <a:endParaRPr lang="es-PE" dirty="0">
              <a:latin typeface="Comic Sans MS" pitchFamily="66" charset="0"/>
            </a:endParaRPr>
          </a:p>
          <a:p>
            <a:pPr marL="342900" indent="-342900" algn="just">
              <a:buAutoNum type="alphaLcParenR"/>
            </a:pPr>
            <a:r>
              <a:rPr lang="es-ES" dirty="0" smtClean="0">
                <a:latin typeface="Comic Sans MS" pitchFamily="66" charset="0"/>
              </a:rPr>
              <a:t>Que </a:t>
            </a:r>
            <a:r>
              <a:rPr lang="es-ES" dirty="0">
                <a:latin typeface="Comic Sans MS" pitchFamily="66" charset="0"/>
              </a:rPr>
              <a:t>la red pública de agua tenga presión suficiente en todo momento para que el agua pueda llegar al aparato mas desfavorable con presión mínima a la salida de 5 lbs. /pulg. </a:t>
            </a:r>
            <a:endParaRPr lang="es-ES" dirty="0" smtClean="0">
              <a:latin typeface="Comic Sans MS" pitchFamily="66" charset="0"/>
            </a:endParaRPr>
          </a:p>
          <a:p>
            <a:pPr marL="342900" indent="-342900" algn="just"/>
            <a:endParaRPr lang="es-PE" dirty="0">
              <a:latin typeface="Comic Sans MS" pitchFamily="66" charset="0"/>
            </a:endParaRPr>
          </a:p>
          <a:p>
            <a:pPr algn="just"/>
            <a:r>
              <a:rPr lang="es-ES" dirty="0">
                <a:latin typeface="Comic Sans MS" pitchFamily="66" charset="0"/>
              </a:rPr>
              <a:t>b) Que la empresa de agua pueda proporcionarnos la conexión domiciliaria del diámetro que se requiere para esta instalación, diámetros que en muchos casos son bastantes grandes.</a:t>
            </a:r>
            <a:endParaRPr lang="es-PE" dirty="0">
              <a:latin typeface="Comic Sans MS" pitchFamily="66" charset="0"/>
            </a:endParaRPr>
          </a:p>
        </p:txBody>
      </p:sp>
    </p:spTree>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500034" y="357167"/>
            <a:ext cx="8229600" cy="857256"/>
          </a:xfrm>
        </p:spPr>
        <p:txBody>
          <a:bodyPr/>
          <a:lstStyle/>
          <a:p>
            <a:pPr>
              <a:buNone/>
            </a:pPr>
            <a:r>
              <a:rPr lang="es-ES" sz="2400" b="1" i="1" dirty="0" smtClean="0">
                <a:latin typeface="Comic Sans MS" pitchFamily="66" charset="0"/>
              </a:rPr>
              <a:t>SISTEMA </a:t>
            </a:r>
            <a:r>
              <a:rPr lang="es-ES" sz="2400" b="1" i="1" dirty="0">
                <a:latin typeface="Comic Sans MS" pitchFamily="66" charset="0"/>
              </a:rPr>
              <a:t>INDIRECTO:</a:t>
            </a:r>
            <a:endParaRPr lang="es-AR" sz="2400" i="1" dirty="0">
              <a:latin typeface="Comic Sans MS" pitchFamily="66" charset="0"/>
            </a:endParaRPr>
          </a:p>
          <a:p>
            <a:pPr>
              <a:buNone/>
            </a:pPr>
            <a:r>
              <a:rPr lang="es-ES" sz="2000" b="1" i="1" u="sng" dirty="0">
                <a:latin typeface="Comic Sans MS" pitchFamily="66" charset="0"/>
              </a:rPr>
              <a:t>TERCER </a:t>
            </a:r>
            <a:r>
              <a:rPr lang="es-ES" sz="2000" b="1" i="1" u="sng" dirty="0" smtClean="0">
                <a:latin typeface="Comic Sans MS" pitchFamily="66" charset="0"/>
              </a:rPr>
              <a:t>NIVEL</a:t>
            </a:r>
            <a:endParaRPr lang="es-AR" sz="2000" i="1" dirty="0">
              <a:latin typeface="Comic Sans MS" pitchFamily="66" charset="0"/>
            </a:endParaRPr>
          </a:p>
        </p:txBody>
      </p:sp>
      <p:graphicFrame>
        <p:nvGraphicFramePr>
          <p:cNvPr id="5" name="4 Tabla"/>
          <p:cNvGraphicFramePr>
            <a:graphicFrameLocks noGrp="1"/>
          </p:cNvGraphicFramePr>
          <p:nvPr>
            <p:extLst>
              <p:ext uri="{D42A27DB-BD31-4B8C-83A1-F6EECF244321}">
                <p14:modId xmlns:p14="http://schemas.microsoft.com/office/powerpoint/2010/main" val="898455248"/>
              </p:ext>
            </p:extLst>
          </p:nvPr>
        </p:nvGraphicFramePr>
        <p:xfrm>
          <a:off x="2857488" y="1214422"/>
          <a:ext cx="3143272" cy="1071570"/>
        </p:xfrm>
        <a:graphic>
          <a:graphicData uri="http://schemas.openxmlformats.org/drawingml/2006/table">
            <a:tbl>
              <a:tblPr/>
              <a:tblGrid>
                <a:gridCol w="2214578"/>
                <a:gridCol w="928694"/>
              </a:tblGrid>
              <a:tr h="357190">
                <a:tc>
                  <a:txBody>
                    <a:bodyPr/>
                    <a:lstStyle/>
                    <a:p>
                      <a:pPr algn="ctr">
                        <a:lnSpc>
                          <a:spcPct val="115000"/>
                        </a:lnSpc>
                        <a:spcBef>
                          <a:spcPts val="2400"/>
                        </a:spcBef>
                        <a:spcAft>
                          <a:spcPts val="0"/>
                        </a:spcAft>
                      </a:pPr>
                      <a:r>
                        <a:rPr lang="es-ES_tradnl" sz="1100" b="1" i="1" kern="0" dirty="0">
                          <a:solidFill>
                            <a:schemeClr val="tx1"/>
                          </a:solidFill>
                          <a:latin typeface="Comic Sans MS"/>
                          <a:ea typeface="Times New Roman"/>
                          <a:cs typeface="Times New Roman"/>
                        </a:rPr>
                        <a:t>AMBIENTE</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1" i="1" kern="0">
                          <a:solidFill>
                            <a:schemeClr val="tx1"/>
                          </a:solidFill>
                          <a:latin typeface="Comic Sans MS"/>
                          <a:ea typeface="Times New Roman"/>
                          <a:cs typeface="Times New Roman"/>
                        </a:rPr>
                        <a:t>NUMERO</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a:lnSpc>
                          <a:spcPct val="115000"/>
                        </a:lnSpc>
                        <a:spcBef>
                          <a:spcPts val="2400"/>
                        </a:spcBef>
                        <a:spcAft>
                          <a:spcPts val="0"/>
                        </a:spcAft>
                      </a:pPr>
                      <a:r>
                        <a:rPr lang="es-ES_tradnl" sz="1100" b="0" i="1" kern="0" dirty="0">
                          <a:solidFill>
                            <a:schemeClr val="tx1"/>
                          </a:solidFill>
                          <a:latin typeface="Comic Sans MS"/>
                          <a:ea typeface="Times New Roman"/>
                          <a:cs typeface="Times New Roman"/>
                        </a:rPr>
                        <a:t>HABITACIONES DOBLES</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0" i="1" kern="0">
                          <a:solidFill>
                            <a:schemeClr val="tx1"/>
                          </a:solidFill>
                          <a:latin typeface="Comic Sans MS"/>
                          <a:ea typeface="Times New Roman"/>
                          <a:cs typeface="Times New Roman"/>
                        </a:rPr>
                        <a:t>4</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a:lnSpc>
                          <a:spcPct val="115000"/>
                        </a:lnSpc>
                        <a:spcBef>
                          <a:spcPts val="2400"/>
                        </a:spcBef>
                        <a:spcAft>
                          <a:spcPts val="0"/>
                        </a:spcAft>
                      </a:pPr>
                      <a:r>
                        <a:rPr lang="es-ES_tradnl" sz="1100" b="0" i="1" kern="0">
                          <a:solidFill>
                            <a:schemeClr val="tx1"/>
                          </a:solidFill>
                          <a:latin typeface="Comic Sans MS"/>
                          <a:ea typeface="Times New Roman"/>
                          <a:cs typeface="Times New Roman"/>
                        </a:rPr>
                        <a:t>HABITACIONES SIMPLES</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0" i="1" kern="0" dirty="0">
                          <a:solidFill>
                            <a:schemeClr val="tx1"/>
                          </a:solidFill>
                          <a:latin typeface="Comic Sans MS"/>
                          <a:ea typeface="Times New Roman"/>
                          <a:cs typeface="Times New Roman"/>
                        </a:rPr>
                        <a:t>4</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446560960"/>
              </p:ext>
            </p:extLst>
          </p:nvPr>
        </p:nvGraphicFramePr>
        <p:xfrm>
          <a:off x="539552" y="2564904"/>
          <a:ext cx="8143932" cy="1214446"/>
        </p:xfrm>
        <a:graphic>
          <a:graphicData uri="http://schemas.openxmlformats.org/drawingml/2006/table">
            <a:tbl>
              <a:tblPr/>
              <a:tblGrid>
                <a:gridCol w="2714330"/>
                <a:gridCol w="2714330"/>
                <a:gridCol w="2715272"/>
              </a:tblGrid>
              <a:tr h="571504">
                <a:tc>
                  <a:txBody>
                    <a:bodyPr/>
                    <a:lstStyle/>
                    <a:p>
                      <a:pPr algn="ctr">
                        <a:lnSpc>
                          <a:spcPct val="115000"/>
                        </a:lnSpc>
                        <a:spcBef>
                          <a:spcPts val="2400"/>
                        </a:spcBef>
                        <a:spcAft>
                          <a:spcPts val="0"/>
                        </a:spcAft>
                      </a:pPr>
                      <a:r>
                        <a:rPr lang="es-ES_tradnl" sz="1100" b="1" i="1" kern="0" dirty="0">
                          <a:solidFill>
                            <a:schemeClr val="tx1"/>
                          </a:solidFill>
                          <a:latin typeface="Comic Sans MS" pitchFamily="66" charset="0"/>
                          <a:ea typeface="Times New Roman"/>
                          <a:cs typeface="Times New Roman"/>
                        </a:rPr>
                        <a:t>TIPO DE EDIFICACIÓN O SERVICIO</a:t>
                      </a:r>
                      <a:endParaRPr lang="es-AR" sz="1100" b="1" kern="0" dirty="0">
                        <a:solidFill>
                          <a:schemeClr val="tx1"/>
                        </a:solidFill>
                        <a:latin typeface="Comic Sans MS" pitchFamily="66"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a:solidFill>
                          <a:schemeClr val="tx1"/>
                        </a:solidFill>
                        <a:latin typeface="Comic Sans MS" pitchFamily="66" charset="0"/>
                        <a:ea typeface="Times New Roman"/>
                      </a:endParaRPr>
                    </a:p>
                    <a:p>
                      <a:pPr marL="179705" algn="ctr">
                        <a:lnSpc>
                          <a:spcPct val="115000"/>
                        </a:lnSpc>
                        <a:spcAft>
                          <a:spcPts val="600"/>
                        </a:spcAft>
                      </a:pPr>
                      <a:r>
                        <a:rPr lang="es-ES_tradnl" sz="1100" b="1" i="1" kern="1600">
                          <a:solidFill>
                            <a:schemeClr val="tx1"/>
                          </a:solidFill>
                          <a:latin typeface="Comic Sans MS" pitchFamily="66" charset="0"/>
                          <a:ea typeface="Times New Roman"/>
                          <a:cs typeface="Arial"/>
                        </a:rPr>
                        <a:t>ESPECIFICACIÓN</a:t>
                      </a:r>
                      <a:endParaRPr lang="es-AR" sz="80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a:solidFill>
                          <a:schemeClr val="tx1"/>
                        </a:solidFill>
                        <a:latin typeface="Comic Sans MS" pitchFamily="66" charset="0"/>
                        <a:ea typeface="Times New Roman"/>
                      </a:endParaRPr>
                    </a:p>
                    <a:p>
                      <a:pPr marL="179705" algn="ctr">
                        <a:lnSpc>
                          <a:spcPct val="115000"/>
                        </a:lnSpc>
                        <a:spcAft>
                          <a:spcPts val="600"/>
                        </a:spcAft>
                      </a:pPr>
                      <a:r>
                        <a:rPr lang="es-ES_tradnl" sz="1100" b="1" i="1" kern="1600">
                          <a:solidFill>
                            <a:schemeClr val="tx1"/>
                          </a:solidFill>
                          <a:latin typeface="Comic Sans MS" pitchFamily="66" charset="0"/>
                          <a:ea typeface="Times New Roman"/>
                          <a:cs typeface="Arial"/>
                        </a:rPr>
                        <a:t>DOTACION</a:t>
                      </a:r>
                      <a:endParaRPr lang="es-AR" sz="80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42">
                <a:tc>
                  <a:txBody>
                    <a:bodyPr/>
                    <a:lstStyle/>
                    <a:p>
                      <a:pPr marL="179705" algn="ctr">
                        <a:lnSpc>
                          <a:spcPct val="115000"/>
                        </a:lnSpc>
                        <a:spcAft>
                          <a:spcPts val="600"/>
                        </a:spcAft>
                      </a:pPr>
                      <a:r>
                        <a:rPr lang="es-ES_tradnl" sz="1100" i="1">
                          <a:solidFill>
                            <a:schemeClr val="tx1"/>
                          </a:solidFill>
                          <a:latin typeface="Comic Sans MS" pitchFamily="66" charset="0"/>
                          <a:ea typeface="Times New Roman"/>
                        </a:rPr>
                        <a:t>HOTELES, MOTELES, PENSIONES</a:t>
                      </a:r>
                      <a:endParaRPr lang="es-AR" sz="800">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es-ES_tradnl" sz="1100" i="1" dirty="0">
                          <a:solidFill>
                            <a:schemeClr val="tx1"/>
                          </a:solidFill>
                          <a:latin typeface="Comic Sans MS" pitchFamily="66" charset="0"/>
                          <a:ea typeface="Times New Roman"/>
                        </a:rPr>
                        <a:t>Hoteles, moteles, pensiones</a:t>
                      </a:r>
                      <a:endParaRPr lang="es-AR" sz="800" dirty="0">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pt-BR" sz="1100" i="1" dirty="0" err="1">
                          <a:solidFill>
                            <a:schemeClr val="tx1"/>
                          </a:solidFill>
                          <a:latin typeface="Comic Sans MS" pitchFamily="66" charset="0"/>
                          <a:ea typeface="Times New Roman"/>
                        </a:rPr>
                        <a:t>Enlts</a:t>
                      </a:r>
                      <a:r>
                        <a:rPr lang="pt-BR" sz="1100" i="1" dirty="0">
                          <a:solidFill>
                            <a:schemeClr val="tx1"/>
                          </a:solidFill>
                          <a:latin typeface="Comic Sans MS" pitchFamily="66" charset="0"/>
                          <a:ea typeface="Times New Roman"/>
                        </a:rPr>
                        <a:t>/dormitório</a:t>
                      </a:r>
                      <a:endParaRPr lang="es-AR" sz="800" dirty="0">
                        <a:solidFill>
                          <a:schemeClr val="tx1"/>
                        </a:solidFill>
                        <a:latin typeface="Comic Sans MS" pitchFamily="66" charset="0"/>
                        <a:ea typeface="Times New Roman"/>
                      </a:endParaRPr>
                    </a:p>
                    <a:p>
                      <a:pPr marL="179705" algn="ctr">
                        <a:lnSpc>
                          <a:spcPct val="115000"/>
                        </a:lnSpc>
                        <a:spcAft>
                          <a:spcPts val="600"/>
                        </a:spcAft>
                      </a:pPr>
                      <a:r>
                        <a:rPr lang="pt-BR" sz="1100" i="1" dirty="0">
                          <a:solidFill>
                            <a:schemeClr val="tx1"/>
                          </a:solidFill>
                          <a:latin typeface="Comic Sans MS" pitchFamily="66" charset="0"/>
                          <a:ea typeface="Times New Roman"/>
                        </a:rPr>
                        <a:t>500</a:t>
                      </a:r>
                      <a:endParaRPr lang="es-AR" sz="800"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2 Marcador de contenido"/>
          <p:cNvSpPr txBox="1">
            <a:spLocks/>
          </p:cNvSpPr>
          <p:nvPr/>
        </p:nvSpPr>
        <p:spPr>
          <a:xfrm>
            <a:off x="500034" y="4214818"/>
            <a:ext cx="8001056" cy="2071702"/>
          </a:xfrm>
          <a:prstGeom prst="rect">
            <a:avLst/>
          </a:prstGeom>
        </p:spPr>
        <p:txBody>
          <a:bodyPr vert="horz" lIns="91440" tIns="45720" rIns="91440" bIns="45720" rtlCol="0">
            <a:normAutofit/>
          </a:bodyPr>
          <a:lstStyle/>
          <a:p>
            <a:r>
              <a:rPr lang="pt-BR" sz="2400" i="1" dirty="0">
                <a:latin typeface="Comic Sans MS" pitchFamily="66" charset="0"/>
              </a:rPr>
              <a:t>Entonces:</a:t>
            </a:r>
            <a:endParaRPr lang="es-AR" sz="2400" i="1" dirty="0">
              <a:latin typeface="Comic Sans MS" pitchFamily="66" charset="0"/>
            </a:endParaRPr>
          </a:p>
          <a:p>
            <a:r>
              <a:rPr lang="pt-BR" sz="2400" i="1" dirty="0">
                <a:latin typeface="Comic Sans MS" pitchFamily="66" charset="0"/>
              </a:rPr>
              <a:t>Habitaciones </a:t>
            </a:r>
            <a:r>
              <a:rPr lang="es-ES_tradnl" sz="2400" i="1" dirty="0" smtClean="0">
                <a:latin typeface="Comic Sans MS" pitchFamily="66" charset="0"/>
              </a:rPr>
              <a:t>Dobles</a:t>
            </a:r>
            <a:r>
              <a:rPr lang="pt-BR" sz="2400" i="1" dirty="0" smtClean="0">
                <a:latin typeface="Comic Sans MS" pitchFamily="66" charset="0"/>
              </a:rPr>
              <a:t>: </a:t>
            </a:r>
            <a:r>
              <a:rPr lang="pt-BR" sz="2400" i="1" dirty="0">
                <a:latin typeface="Comic Sans MS" pitchFamily="66" charset="0"/>
              </a:rPr>
              <a:t>4</a:t>
            </a:r>
            <a:endParaRPr lang="es-AR" sz="2400" i="1" dirty="0">
              <a:latin typeface="Comic Sans MS" pitchFamily="66" charset="0"/>
            </a:endParaRPr>
          </a:p>
          <a:p>
            <a:r>
              <a:rPr lang="pt-BR" sz="2400" i="1" dirty="0">
                <a:latin typeface="Comic Sans MS" pitchFamily="66" charset="0"/>
              </a:rPr>
              <a:t>Habitaciones Simples: 4</a:t>
            </a:r>
            <a:endParaRPr lang="es-AR" sz="2400" i="1" dirty="0">
              <a:latin typeface="Comic Sans MS" pitchFamily="66" charset="0"/>
            </a:endParaRPr>
          </a:p>
          <a:p>
            <a:pPr algn="ctr"/>
            <a:r>
              <a:rPr lang="pt-BR" sz="2400" i="1" dirty="0">
                <a:latin typeface="Comic Sans MS" pitchFamily="66" charset="0"/>
              </a:rPr>
              <a:t>Dotación = (4 × 500) + (4 × 500)</a:t>
            </a:r>
            <a:endParaRPr lang="es-AR" sz="2400" i="1" dirty="0">
              <a:latin typeface="Comic Sans MS" pitchFamily="66" charset="0"/>
            </a:endParaRPr>
          </a:p>
          <a:p>
            <a:pPr algn="ctr"/>
            <a:r>
              <a:rPr lang="pt-BR" sz="2400" i="1" dirty="0">
                <a:latin typeface="Comic Sans MS" pitchFamily="66" charset="0"/>
              </a:rPr>
              <a:t>	    = 4000.00 </a:t>
            </a:r>
            <a:r>
              <a:rPr lang="pt-BR" sz="2400" i="1" dirty="0" err="1" smtClean="0">
                <a:latin typeface="Comic Sans MS" pitchFamily="66" charset="0"/>
              </a:rPr>
              <a:t>lts</a:t>
            </a:r>
            <a:r>
              <a:rPr lang="pt-BR" sz="2400" i="1" dirty="0" smtClean="0">
                <a:latin typeface="Comic Sans MS" pitchFamily="66" charset="0"/>
              </a:rPr>
              <a:t>/dia</a:t>
            </a:r>
            <a:endParaRPr lang="es-AR" sz="2400" i="1" dirty="0">
              <a:latin typeface="Comic Sans MS" pitchFamily="66" charset="0"/>
            </a:endParaRPr>
          </a:p>
        </p:txBody>
      </p:sp>
    </p:spTree>
    <p:extLst>
      <p:ext uri="{BB962C8B-B14F-4D97-AF65-F5344CB8AC3E}">
        <p14:creationId xmlns:p14="http://schemas.microsoft.com/office/powerpoint/2010/main" val="3028623391"/>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357158" y="357166"/>
            <a:ext cx="8501122" cy="571504"/>
          </a:xfrm>
        </p:spPr>
        <p:txBody>
          <a:bodyPr>
            <a:normAutofit/>
          </a:bodyPr>
          <a:lstStyle/>
          <a:p>
            <a:pPr>
              <a:buNone/>
            </a:pPr>
            <a:r>
              <a:rPr lang="es-ES" sz="2000" b="1" i="1" u="sng" dirty="0">
                <a:latin typeface="Comic Sans MS" pitchFamily="66" charset="0"/>
              </a:rPr>
              <a:t>CUARTO NIVEL</a:t>
            </a:r>
            <a:endParaRPr lang="es-AR" sz="2000" i="1" dirty="0">
              <a:latin typeface="Comic Sans MS" pitchFamily="66"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396971395"/>
              </p:ext>
            </p:extLst>
          </p:nvPr>
        </p:nvGraphicFramePr>
        <p:xfrm>
          <a:off x="2214546" y="1000108"/>
          <a:ext cx="4143404" cy="1000133"/>
        </p:xfrm>
        <a:graphic>
          <a:graphicData uri="http://schemas.openxmlformats.org/drawingml/2006/table">
            <a:tbl>
              <a:tblPr/>
              <a:tblGrid>
                <a:gridCol w="3000396"/>
                <a:gridCol w="1143008"/>
              </a:tblGrid>
              <a:tr h="357190">
                <a:tc>
                  <a:txBody>
                    <a:bodyPr/>
                    <a:lstStyle/>
                    <a:p>
                      <a:pPr algn="ctr">
                        <a:lnSpc>
                          <a:spcPct val="115000"/>
                        </a:lnSpc>
                        <a:spcBef>
                          <a:spcPts val="2400"/>
                        </a:spcBef>
                        <a:spcAft>
                          <a:spcPts val="0"/>
                        </a:spcAft>
                      </a:pPr>
                      <a:r>
                        <a:rPr lang="es-ES_tradnl" sz="1100" b="1" i="1" kern="0">
                          <a:solidFill>
                            <a:schemeClr val="tx1"/>
                          </a:solidFill>
                          <a:latin typeface="Comic Sans MS"/>
                          <a:ea typeface="Times New Roman"/>
                          <a:cs typeface="Times New Roman"/>
                        </a:rPr>
                        <a:t>AMBIENTE</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1" i="1" kern="0">
                          <a:solidFill>
                            <a:schemeClr val="tx1"/>
                          </a:solidFill>
                          <a:latin typeface="Comic Sans MS"/>
                          <a:ea typeface="Times New Roman"/>
                          <a:cs typeface="Times New Roman"/>
                        </a:rPr>
                        <a:t>NUMERO</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5">
                <a:tc>
                  <a:txBody>
                    <a:bodyPr/>
                    <a:lstStyle/>
                    <a:p>
                      <a:pPr algn="ctr">
                        <a:lnSpc>
                          <a:spcPct val="115000"/>
                        </a:lnSpc>
                        <a:spcBef>
                          <a:spcPts val="2400"/>
                        </a:spcBef>
                        <a:spcAft>
                          <a:spcPts val="0"/>
                        </a:spcAft>
                      </a:pPr>
                      <a:r>
                        <a:rPr lang="es-ES_tradnl" sz="1100" b="0" i="1" kern="0" dirty="0">
                          <a:solidFill>
                            <a:schemeClr val="tx1"/>
                          </a:solidFill>
                          <a:latin typeface="Comic Sans MS"/>
                          <a:ea typeface="Times New Roman"/>
                          <a:cs typeface="Times New Roman"/>
                        </a:rPr>
                        <a:t>HABITACIONES DOBLES</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0" i="1" kern="0">
                          <a:solidFill>
                            <a:schemeClr val="tx1"/>
                          </a:solidFill>
                          <a:latin typeface="Comic Sans MS"/>
                          <a:ea typeface="Times New Roman"/>
                          <a:cs typeface="Times New Roman"/>
                        </a:rPr>
                        <a:t>4</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8">
                <a:tc>
                  <a:txBody>
                    <a:bodyPr/>
                    <a:lstStyle/>
                    <a:p>
                      <a:pPr algn="ctr">
                        <a:lnSpc>
                          <a:spcPct val="115000"/>
                        </a:lnSpc>
                        <a:spcBef>
                          <a:spcPts val="2400"/>
                        </a:spcBef>
                        <a:spcAft>
                          <a:spcPts val="0"/>
                        </a:spcAft>
                      </a:pPr>
                      <a:r>
                        <a:rPr lang="es-ES_tradnl" sz="1100" b="0" i="1" kern="0">
                          <a:solidFill>
                            <a:schemeClr val="tx1"/>
                          </a:solidFill>
                          <a:latin typeface="Comic Sans MS"/>
                          <a:ea typeface="Times New Roman"/>
                          <a:cs typeface="Times New Roman"/>
                        </a:rPr>
                        <a:t>HABITACIONES SIMPLES</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0" i="1" kern="0" dirty="0">
                          <a:solidFill>
                            <a:schemeClr val="tx1"/>
                          </a:solidFill>
                          <a:latin typeface="Comic Sans MS"/>
                          <a:ea typeface="Times New Roman"/>
                          <a:cs typeface="Times New Roman"/>
                        </a:rPr>
                        <a:t>4</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2015887862"/>
              </p:ext>
            </p:extLst>
          </p:nvPr>
        </p:nvGraphicFramePr>
        <p:xfrm>
          <a:off x="395536" y="2276872"/>
          <a:ext cx="8286808" cy="1071570"/>
        </p:xfrm>
        <a:graphic>
          <a:graphicData uri="http://schemas.openxmlformats.org/drawingml/2006/table">
            <a:tbl>
              <a:tblPr/>
              <a:tblGrid>
                <a:gridCol w="2761950"/>
                <a:gridCol w="2761950"/>
                <a:gridCol w="2762908"/>
              </a:tblGrid>
              <a:tr h="500066">
                <a:tc>
                  <a:txBody>
                    <a:bodyPr/>
                    <a:lstStyle/>
                    <a:p>
                      <a:pPr algn="ctr">
                        <a:lnSpc>
                          <a:spcPct val="115000"/>
                        </a:lnSpc>
                        <a:spcBef>
                          <a:spcPts val="2400"/>
                        </a:spcBef>
                        <a:spcAft>
                          <a:spcPts val="0"/>
                        </a:spcAft>
                      </a:pPr>
                      <a:r>
                        <a:rPr lang="es-ES_tradnl" sz="1100" b="1" i="1" kern="0">
                          <a:solidFill>
                            <a:schemeClr val="tx1"/>
                          </a:solidFill>
                          <a:latin typeface="Comic Sans MS" pitchFamily="66" charset="0"/>
                          <a:ea typeface="Times New Roman"/>
                          <a:cs typeface="Times New Roman"/>
                        </a:rPr>
                        <a:t>TIPO DE EDIFICACIÓN O SERVICIO</a:t>
                      </a:r>
                      <a:endParaRPr lang="es-AR" sz="1100" b="1" kern="0">
                        <a:solidFill>
                          <a:schemeClr val="tx1"/>
                        </a:solidFill>
                        <a:latin typeface="Comic Sans MS" pitchFamily="66"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a:solidFill>
                          <a:schemeClr val="tx1"/>
                        </a:solidFill>
                        <a:latin typeface="Comic Sans MS" pitchFamily="66" charset="0"/>
                        <a:ea typeface="Times New Roman"/>
                      </a:endParaRPr>
                    </a:p>
                    <a:p>
                      <a:pPr marL="179705" algn="ctr">
                        <a:lnSpc>
                          <a:spcPct val="115000"/>
                        </a:lnSpc>
                        <a:spcAft>
                          <a:spcPts val="600"/>
                        </a:spcAft>
                      </a:pPr>
                      <a:r>
                        <a:rPr lang="es-ES_tradnl" sz="1100" b="1" i="1" kern="1600">
                          <a:solidFill>
                            <a:schemeClr val="tx1"/>
                          </a:solidFill>
                          <a:latin typeface="Comic Sans MS" pitchFamily="66" charset="0"/>
                          <a:ea typeface="Times New Roman"/>
                          <a:cs typeface="Arial"/>
                        </a:rPr>
                        <a:t>ESPECIFICACIÓN</a:t>
                      </a:r>
                      <a:endParaRPr lang="es-AR" sz="80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a:solidFill>
                          <a:schemeClr val="tx1"/>
                        </a:solidFill>
                        <a:latin typeface="Comic Sans MS" pitchFamily="66" charset="0"/>
                        <a:ea typeface="Times New Roman"/>
                      </a:endParaRPr>
                    </a:p>
                    <a:p>
                      <a:pPr marL="179705" algn="ctr">
                        <a:lnSpc>
                          <a:spcPct val="115000"/>
                        </a:lnSpc>
                        <a:spcAft>
                          <a:spcPts val="600"/>
                        </a:spcAft>
                      </a:pPr>
                      <a:r>
                        <a:rPr lang="es-ES_tradnl" sz="1100" b="1" i="1" kern="1600">
                          <a:solidFill>
                            <a:schemeClr val="tx1"/>
                          </a:solidFill>
                          <a:latin typeface="Comic Sans MS" pitchFamily="66" charset="0"/>
                          <a:ea typeface="Times New Roman"/>
                          <a:cs typeface="Arial"/>
                        </a:rPr>
                        <a:t>DOTACION</a:t>
                      </a:r>
                      <a:endParaRPr lang="es-AR" sz="80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marL="179705" algn="ctr">
                        <a:lnSpc>
                          <a:spcPct val="115000"/>
                        </a:lnSpc>
                        <a:spcAft>
                          <a:spcPts val="600"/>
                        </a:spcAft>
                      </a:pPr>
                      <a:r>
                        <a:rPr lang="es-ES_tradnl" sz="1100" i="1">
                          <a:solidFill>
                            <a:schemeClr val="tx1"/>
                          </a:solidFill>
                          <a:latin typeface="Comic Sans MS" pitchFamily="66" charset="0"/>
                          <a:ea typeface="Times New Roman"/>
                        </a:rPr>
                        <a:t>HOTELES, MOTELES, PENSIONES</a:t>
                      </a:r>
                      <a:endParaRPr lang="es-AR" sz="800">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es-ES_tradnl" sz="1100" i="1" dirty="0">
                          <a:solidFill>
                            <a:schemeClr val="tx1"/>
                          </a:solidFill>
                          <a:latin typeface="Comic Sans MS" pitchFamily="66" charset="0"/>
                          <a:ea typeface="Times New Roman"/>
                        </a:rPr>
                        <a:t>Hoteles, moteles, pensiones</a:t>
                      </a:r>
                      <a:endParaRPr lang="es-AR" sz="800" dirty="0">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pt-BR" sz="1100" i="1" dirty="0" err="1">
                          <a:solidFill>
                            <a:schemeClr val="tx1"/>
                          </a:solidFill>
                          <a:latin typeface="Comic Sans MS" pitchFamily="66" charset="0"/>
                          <a:ea typeface="Times New Roman"/>
                        </a:rPr>
                        <a:t>Enlts</a:t>
                      </a:r>
                      <a:r>
                        <a:rPr lang="pt-BR" sz="1100" i="1" dirty="0">
                          <a:solidFill>
                            <a:schemeClr val="tx1"/>
                          </a:solidFill>
                          <a:latin typeface="Comic Sans MS" pitchFamily="66" charset="0"/>
                          <a:ea typeface="Times New Roman"/>
                        </a:rPr>
                        <a:t>/dormitório</a:t>
                      </a:r>
                      <a:endParaRPr lang="es-AR" sz="800" dirty="0">
                        <a:solidFill>
                          <a:schemeClr val="tx1"/>
                        </a:solidFill>
                        <a:latin typeface="Comic Sans MS" pitchFamily="66" charset="0"/>
                        <a:ea typeface="Times New Roman"/>
                      </a:endParaRPr>
                    </a:p>
                    <a:p>
                      <a:pPr marL="179705" algn="ctr">
                        <a:lnSpc>
                          <a:spcPct val="115000"/>
                        </a:lnSpc>
                        <a:spcAft>
                          <a:spcPts val="600"/>
                        </a:spcAft>
                      </a:pPr>
                      <a:r>
                        <a:rPr lang="pt-BR" sz="1100" i="1" dirty="0">
                          <a:solidFill>
                            <a:schemeClr val="tx1"/>
                          </a:solidFill>
                          <a:latin typeface="Comic Sans MS" pitchFamily="66" charset="0"/>
                          <a:ea typeface="Times New Roman"/>
                        </a:rPr>
                        <a:t>500</a:t>
                      </a:r>
                      <a:endParaRPr lang="es-AR" sz="800"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2 Marcador de contenido"/>
          <p:cNvSpPr txBox="1">
            <a:spLocks/>
          </p:cNvSpPr>
          <p:nvPr/>
        </p:nvSpPr>
        <p:spPr>
          <a:xfrm>
            <a:off x="357158" y="3645024"/>
            <a:ext cx="8501122" cy="2286016"/>
          </a:xfrm>
          <a:prstGeom prst="rect">
            <a:avLst/>
          </a:prstGeom>
        </p:spPr>
        <p:txBody>
          <a:bodyPr vert="horz" lIns="91440" tIns="45720" rIns="91440" bIns="45720" rtlCol="0">
            <a:normAutofit/>
          </a:bodyPr>
          <a:lstStyle/>
          <a:p>
            <a:r>
              <a:rPr lang="es-ES" sz="2000" i="1" dirty="0">
                <a:latin typeface="Comic Sans MS" pitchFamily="66" charset="0"/>
              </a:rPr>
              <a:t>Entonces:</a:t>
            </a:r>
            <a:endParaRPr lang="es-AR" sz="2000" i="1" dirty="0">
              <a:latin typeface="Comic Sans MS" pitchFamily="66" charset="0"/>
            </a:endParaRPr>
          </a:p>
          <a:p>
            <a:r>
              <a:rPr lang="es-ES" sz="2000" i="1" dirty="0">
                <a:latin typeface="Comic Sans MS" pitchFamily="66" charset="0"/>
              </a:rPr>
              <a:t>Habitaciones Dobles: 4</a:t>
            </a:r>
            <a:endParaRPr lang="es-AR" sz="2000" i="1" dirty="0">
              <a:latin typeface="Comic Sans MS" pitchFamily="66" charset="0"/>
            </a:endParaRPr>
          </a:p>
          <a:p>
            <a:r>
              <a:rPr lang="es-ES" sz="2000" i="1" dirty="0">
                <a:latin typeface="Comic Sans MS" pitchFamily="66" charset="0"/>
              </a:rPr>
              <a:t>Habitaciones Simples: </a:t>
            </a:r>
            <a:r>
              <a:rPr lang="es-ES" sz="2000" i="1" dirty="0" smtClean="0">
                <a:latin typeface="Comic Sans MS" pitchFamily="66" charset="0"/>
              </a:rPr>
              <a:t>4</a:t>
            </a:r>
          </a:p>
          <a:p>
            <a:endParaRPr lang="es-AR" sz="2000" i="1" dirty="0">
              <a:latin typeface="Comic Sans MS" pitchFamily="66" charset="0"/>
            </a:endParaRPr>
          </a:p>
          <a:p>
            <a:pPr algn="ctr"/>
            <a:r>
              <a:rPr lang="pt-BR" sz="2000" i="1" dirty="0">
                <a:latin typeface="Comic Sans MS" pitchFamily="66" charset="0"/>
              </a:rPr>
              <a:t>Dotación = (4 × 500) + (4 × 500)</a:t>
            </a:r>
            <a:endParaRPr lang="es-AR" sz="2000" i="1" dirty="0">
              <a:latin typeface="Comic Sans MS" pitchFamily="66" charset="0"/>
            </a:endParaRPr>
          </a:p>
          <a:p>
            <a:pPr algn="ctr"/>
            <a:r>
              <a:rPr lang="pt-BR" sz="2000" i="1" dirty="0">
                <a:latin typeface="Comic Sans MS" pitchFamily="66" charset="0"/>
              </a:rPr>
              <a:t>	    = 4000.00 </a:t>
            </a:r>
            <a:r>
              <a:rPr lang="pt-BR" sz="2000" i="1" dirty="0" err="1">
                <a:latin typeface="Comic Sans MS" pitchFamily="66" charset="0"/>
              </a:rPr>
              <a:t>lts</a:t>
            </a:r>
            <a:r>
              <a:rPr lang="pt-BR" sz="2000" i="1" dirty="0">
                <a:latin typeface="Comic Sans MS" pitchFamily="66" charset="0"/>
              </a:rPr>
              <a:t>/dia </a:t>
            </a:r>
            <a:endParaRPr lang="es-AR" sz="2000" i="1" dirty="0">
              <a:latin typeface="Comic Sans MS" pitchFamily="66" charset="0"/>
            </a:endParaRPr>
          </a:p>
        </p:txBody>
      </p:sp>
    </p:spTree>
    <p:extLst>
      <p:ext uri="{BB962C8B-B14F-4D97-AF65-F5344CB8AC3E}">
        <p14:creationId xmlns:p14="http://schemas.microsoft.com/office/powerpoint/2010/main" val="220510585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28596" y="285729"/>
            <a:ext cx="8229600" cy="642942"/>
          </a:xfrm>
        </p:spPr>
        <p:txBody>
          <a:bodyPr/>
          <a:lstStyle/>
          <a:p>
            <a:pPr>
              <a:buNone/>
            </a:pPr>
            <a:r>
              <a:rPr lang="es-ES" sz="2000" b="1" i="1" u="sng" dirty="0" smtClean="0">
                <a:latin typeface="Comic Sans MS" pitchFamily="66" charset="0"/>
              </a:rPr>
              <a:t>AZOTEA</a:t>
            </a:r>
            <a:endParaRPr lang="es-AR" sz="2000" i="1" dirty="0">
              <a:latin typeface="Comic Sans MS" pitchFamily="66" charset="0"/>
            </a:endParaRPr>
          </a:p>
          <a:p>
            <a:endParaRPr lang="es-ES_tradnl" dirty="0"/>
          </a:p>
        </p:txBody>
      </p:sp>
      <p:graphicFrame>
        <p:nvGraphicFramePr>
          <p:cNvPr id="5" name="4 Tabla"/>
          <p:cNvGraphicFramePr>
            <a:graphicFrameLocks noGrp="1"/>
          </p:cNvGraphicFramePr>
          <p:nvPr>
            <p:extLst>
              <p:ext uri="{D42A27DB-BD31-4B8C-83A1-F6EECF244321}">
                <p14:modId xmlns:p14="http://schemas.microsoft.com/office/powerpoint/2010/main" val="2354557701"/>
              </p:ext>
            </p:extLst>
          </p:nvPr>
        </p:nvGraphicFramePr>
        <p:xfrm>
          <a:off x="1928794" y="1071546"/>
          <a:ext cx="4429156" cy="1000133"/>
        </p:xfrm>
        <a:graphic>
          <a:graphicData uri="http://schemas.openxmlformats.org/drawingml/2006/table">
            <a:tbl>
              <a:tblPr/>
              <a:tblGrid>
                <a:gridCol w="3509453"/>
                <a:gridCol w="919703"/>
              </a:tblGrid>
              <a:tr h="400053">
                <a:tc>
                  <a:txBody>
                    <a:bodyPr/>
                    <a:lstStyle/>
                    <a:p>
                      <a:pPr algn="ctr">
                        <a:lnSpc>
                          <a:spcPct val="115000"/>
                        </a:lnSpc>
                        <a:spcBef>
                          <a:spcPts val="2400"/>
                        </a:spcBef>
                        <a:spcAft>
                          <a:spcPts val="0"/>
                        </a:spcAft>
                      </a:pPr>
                      <a:r>
                        <a:rPr lang="es-ES_tradnl" sz="1100" b="1" i="1" kern="0" dirty="0">
                          <a:solidFill>
                            <a:schemeClr val="tx1"/>
                          </a:solidFill>
                          <a:latin typeface="Comic Sans MS"/>
                          <a:ea typeface="Times New Roman"/>
                          <a:cs typeface="Times New Roman"/>
                        </a:rPr>
                        <a:t>AMBIENTE</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1" i="1" kern="0">
                          <a:solidFill>
                            <a:schemeClr val="tx1"/>
                          </a:solidFill>
                          <a:latin typeface="Comic Sans MS"/>
                          <a:ea typeface="Times New Roman"/>
                          <a:cs typeface="Times New Roman"/>
                        </a:rPr>
                        <a:t>NUMERO</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40">
                <a:tc>
                  <a:txBody>
                    <a:bodyPr/>
                    <a:lstStyle/>
                    <a:p>
                      <a:pPr algn="just">
                        <a:lnSpc>
                          <a:spcPct val="115000"/>
                        </a:lnSpc>
                        <a:spcBef>
                          <a:spcPts val="2400"/>
                        </a:spcBef>
                        <a:spcAft>
                          <a:spcPts val="0"/>
                        </a:spcAft>
                      </a:pPr>
                      <a:r>
                        <a:rPr lang="es-ES_tradnl" sz="1100" b="1" i="1" kern="0" dirty="0">
                          <a:solidFill>
                            <a:schemeClr val="tx1"/>
                          </a:solidFill>
                          <a:latin typeface="Comic Sans MS"/>
                          <a:ea typeface="Times New Roman"/>
                          <a:cs typeface="Times New Roman"/>
                        </a:rPr>
                        <a:t>CUARTO DE SERVICIO</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1" i="1" kern="0">
                          <a:solidFill>
                            <a:schemeClr val="tx1"/>
                          </a:solidFill>
                          <a:latin typeface="Comic Sans MS"/>
                          <a:ea typeface="Times New Roman"/>
                          <a:cs typeface="Times New Roman"/>
                        </a:rPr>
                        <a:t>1</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40">
                <a:tc>
                  <a:txBody>
                    <a:bodyPr/>
                    <a:lstStyle/>
                    <a:p>
                      <a:pPr algn="just">
                        <a:lnSpc>
                          <a:spcPct val="115000"/>
                        </a:lnSpc>
                        <a:spcBef>
                          <a:spcPts val="2400"/>
                        </a:spcBef>
                        <a:spcAft>
                          <a:spcPts val="0"/>
                        </a:spcAft>
                      </a:pPr>
                      <a:r>
                        <a:rPr lang="es-ES_tradnl" sz="1100" b="1" i="1" kern="0">
                          <a:solidFill>
                            <a:schemeClr val="tx1"/>
                          </a:solidFill>
                          <a:latin typeface="Comic Sans MS"/>
                          <a:ea typeface="Times New Roman"/>
                          <a:cs typeface="Times New Roman"/>
                        </a:rPr>
                        <a:t>LAVANDERIA </a:t>
                      </a:r>
                      <a:endParaRPr lang="es-AR" sz="1100" b="1" kern="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s-ES_tradnl" sz="1100" b="1" i="1" kern="0" dirty="0">
                          <a:solidFill>
                            <a:schemeClr val="tx1"/>
                          </a:solidFill>
                          <a:latin typeface="Comic Sans MS"/>
                          <a:ea typeface="Times New Roman"/>
                          <a:cs typeface="Times New Roman"/>
                        </a:rPr>
                        <a:t>1</a:t>
                      </a:r>
                      <a:endParaRPr lang="es-AR" sz="1100" b="1" kern="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664799184"/>
              </p:ext>
            </p:extLst>
          </p:nvPr>
        </p:nvGraphicFramePr>
        <p:xfrm>
          <a:off x="357158" y="2428868"/>
          <a:ext cx="8429685" cy="1206178"/>
        </p:xfrm>
        <a:graphic>
          <a:graphicData uri="http://schemas.openxmlformats.org/drawingml/2006/table">
            <a:tbl>
              <a:tblPr/>
              <a:tblGrid>
                <a:gridCol w="2809570"/>
                <a:gridCol w="2809570"/>
                <a:gridCol w="2810545"/>
              </a:tblGrid>
              <a:tr h="571504">
                <a:tc>
                  <a:txBody>
                    <a:bodyPr/>
                    <a:lstStyle/>
                    <a:p>
                      <a:pPr algn="ctr">
                        <a:lnSpc>
                          <a:spcPct val="115000"/>
                        </a:lnSpc>
                        <a:spcBef>
                          <a:spcPts val="2400"/>
                        </a:spcBef>
                        <a:spcAft>
                          <a:spcPts val="0"/>
                        </a:spcAft>
                      </a:pPr>
                      <a:r>
                        <a:rPr lang="es-ES_tradnl" sz="1100" b="1" i="1" kern="0">
                          <a:solidFill>
                            <a:schemeClr val="tx1"/>
                          </a:solidFill>
                          <a:latin typeface="Comic Sans MS" pitchFamily="66" charset="0"/>
                          <a:ea typeface="Times New Roman"/>
                          <a:cs typeface="Times New Roman"/>
                        </a:rPr>
                        <a:t>TIPO DE EDIFICACIÓN O SERVICIO</a:t>
                      </a:r>
                      <a:endParaRPr lang="es-AR" sz="1100" b="1" kern="0">
                        <a:solidFill>
                          <a:schemeClr val="tx1"/>
                        </a:solidFill>
                        <a:latin typeface="Comic Sans MS" pitchFamily="66"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b="1" dirty="0">
                        <a:solidFill>
                          <a:schemeClr val="tx1"/>
                        </a:solidFill>
                        <a:latin typeface="Comic Sans MS" pitchFamily="66" charset="0"/>
                        <a:ea typeface="Times New Roman"/>
                      </a:endParaRPr>
                    </a:p>
                    <a:p>
                      <a:pPr marL="179705" algn="ctr">
                        <a:lnSpc>
                          <a:spcPct val="115000"/>
                        </a:lnSpc>
                        <a:spcAft>
                          <a:spcPts val="600"/>
                        </a:spcAft>
                      </a:pPr>
                      <a:r>
                        <a:rPr lang="es-ES_tradnl" sz="1100" b="1" i="1" kern="1600" dirty="0">
                          <a:solidFill>
                            <a:schemeClr val="tx1"/>
                          </a:solidFill>
                          <a:latin typeface="Comic Sans MS" pitchFamily="66" charset="0"/>
                          <a:ea typeface="Times New Roman"/>
                          <a:cs typeface="Arial"/>
                        </a:rPr>
                        <a:t>ESPECIFICACIÓN</a:t>
                      </a:r>
                      <a:endParaRPr lang="es-AR" sz="800" b="1"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endParaRPr lang="es-AR" sz="800" b="1">
                        <a:solidFill>
                          <a:schemeClr val="tx1"/>
                        </a:solidFill>
                        <a:latin typeface="Comic Sans MS" pitchFamily="66" charset="0"/>
                        <a:ea typeface="Times New Roman"/>
                      </a:endParaRPr>
                    </a:p>
                    <a:p>
                      <a:pPr marL="179705" algn="ctr">
                        <a:lnSpc>
                          <a:spcPct val="115000"/>
                        </a:lnSpc>
                        <a:spcAft>
                          <a:spcPts val="600"/>
                        </a:spcAft>
                      </a:pPr>
                      <a:r>
                        <a:rPr lang="es-ES_tradnl" sz="1100" b="1" i="1" kern="1600">
                          <a:solidFill>
                            <a:schemeClr val="tx1"/>
                          </a:solidFill>
                          <a:latin typeface="Comic Sans MS" pitchFamily="66" charset="0"/>
                          <a:ea typeface="Times New Roman"/>
                          <a:cs typeface="Arial"/>
                        </a:rPr>
                        <a:t>DOTACION</a:t>
                      </a:r>
                      <a:endParaRPr lang="es-AR" sz="800" b="1">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809">
                <a:tc>
                  <a:txBody>
                    <a:bodyPr/>
                    <a:lstStyle/>
                    <a:p>
                      <a:pPr marL="179705">
                        <a:lnSpc>
                          <a:spcPct val="115000"/>
                        </a:lnSpc>
                        <a:spcAft>
                          <a:spcPts val="600"/>
                        </a:spcAft>
                      </a:pPr>
                      <a:r>
                        <a:rPr lang="es-ES_tradnl" sz="1100" b="1" i="1">
                          <a:solidFill>
                            <a:schemeClr val="tx1"/>
                          </a:solidFill>
                          <a:latin typeface="Comic Sans MS" pitchFamily="66" charset="0"/>
                          <a:ea typeface="Times New Roman"/>
                        </a:rPr>
                        <a:t>LAVANDERIAS</a:t>
                      </a:r>
                      <a:endParaRPr lang="es-AR" sz="800" b="1">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es-ES_tradnl" sz="1100" b="1" i="1">
                          <a:solidFill>
                            <a:schemeClr val="tx1"/>
                          </a:solidFill>
                          <a:latin typeface="Comic Sans MS" pitchFamily="66" charset="0"/>
                          <a:ea typeface="Times New Roman"/>
                        </a:rPr>
                        <a:t>Lavanderias</a:t>
                      </a:r>
                      <a:endParaRPr lang="es-AR" sz="800" b="1">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es-ES" sz="1100" b="1">
                          <a:solidFill>
                            <a:schemeClr val="tx1"/>
                          </a:solidFill>
                          <a:latin typeface="Comic Sans MS" pitchFamily="66" charset="0"/>
                          <a:ea typeface="Times New Roman"/>
                        </a:rPr>
                        <a:t>40 lts/kg. de ropa</a:t>
                      </a:r>
                      <a:endParaRPr lang="es-AR" sz="800" b="1">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865">
                <a:tc>
                  <a:txBody>
                    <a:bodyPr/>
                    <a:lstStyle/>
                    <a:p>
                      <a:pPr marL="179705">
                        <a:lnSpc>
                          <a:spcPct val="115000"/>
                        </a:lnSpc>
                        <a:spcAft>
                          <a:spcPts val="600"/>
                        </a:spcAft>
                      </a:pPr>
                      <a:r>
                        <a:rPr lang="es-ES_tradnl" sz="1100" b="1" i="1">
                          <a:solidFill>
                            <a:schemeClr val="tx1"/>
                          </a:solidFill>
                          <a:latin typeface="Comic Sans MS" pitchFamily="66" charset="0"/>
                          <a:ea typeface="Times New Roman"/>
                        </a:rPr>
                        <a:t>CUARTO DE SERVICIO</a:t>
                      </a:r>
                      <a:endParaRPr lang="es-AR" sz="800" b="1">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es-ES_tradnl" sz="1100" b="1" i="1">
                          <a:solidFill>
                            <a:schemeClr val="tx1"/>
                          </a:solidFill>
                          <a:latin typeface="Comic Sans MS" pitchFamily="66" charset="0"/>
                          <a:ea typeface="Times New Roman"/>
                        </a:rPr>
                        <a:t>Cantidad</a:t>
                      </a:r>
                      <a:endParaRPr lang="es-AR" sz="800" b="1">
                        <a:solidFill>
                          <a:schemeClr val="tx1"/>
                        </a:solidFill>
                        <a:latin typeface="Comic Sans MS" pitchFamily="66"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lnSpc>
                          <a:spcPct val="115000"/>
                        </a:lnSpc>
                        <a:spcAft>
                          <a:spcPts val="600"/>
                        </a:spcAft>
                      </a:pPr>
                      <a:r>
                        <a:rPr lang="es-ES" sz="1100" b="1" dirty="0">
                          <a:solidFill>
                            <a:schemeClr val="tx1"/>
                          </a:solidFill>
                          <a:latin typeface="Comic Sans MS" pitchFamily="66" charset="0"/>
                          <a:ea typeface="Times New Roman"/>
                        </a:rPr>
                        <a:t>500 </a:t>
                      </a:r>
                      <a:r>
                        <a:rPr lang="es-ES" sz="1100" b="1" dirty="0" err="1">
                          <a:solidFill>
                            <a:schemeClr val="tx1"/>
                          </a:solidFill>
                          <a:latin typeface="Comic Sans MS" pitchFamily="66" charset="0"/>
                          <a:ea typeface="Times New Roman"/>
                        </a:rPr>
                        <a:t>lts</a:t>
                      </a:r>
                      <a:r>
                        <a:rPr lang="es-ES" sz="1100" b="1" dirty="0">
                          <a:solidFill>
                            <a:schemeClr val="tx1"/>
                          </a:solidFill>
                          <a:latin typeface="Comic Sans MS" pitchFamily="66" charset="0"/>
                          <a:ea typeface="Times New Roman"/>
                        </a:rPr>
                        <a:t>/</a:t>
                      </a:r>
                      <a:r>
                        <a:rPr lang="es-ES" sz="1100" b="1" dirty="0" err="1">
                          <a:solidFill>
                            <a:schemeClr val="tx1"/>
                          </a:solidFill>
                          <a:latin typeface="Comic Sans MS" pitchFamily="66" charset="0"/>
                          <a:ea typeface="Times New Roman"/>
                        </a:rPr>
                        <a:t>dia</a:t>
                      </a:r>
                      <a:endParaRPr lang="es-AR" sz="800" b="1" dirty="0">
                        <a:solidFill>
                          <a:schemeClr val="tx1"/>
                        </a:solidFill>
                        <a:latin typeface="Comic Sans MS" pitchFamily="66"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2 Marcador de contenido"/>
          <p:cNvSpPr txBox="1">
            <a:spLocks/>
          </p:cNvSpPr>
          <p:nvPr/>
        </p:nvSpPr>
        <p:spPr>
          <a:xfrm>
            <a:off x="500034" y="3929066"/>
            <a:ext cx="8229600" cy="2643206"/>
          </a:xfrm>
          <a:prstGeom prst="rect">
            <a:avLst/>
          </a:prstGeom>
        </p:spPr>
        <p:txBody>
          <a:bodyPr vert="horz" lIns="91440" tIns="45720" rIns="91440" bIns="45720" rtlCol="0">
            <a:normAutofit/>
          </a:bodyPr>
          <a:lstStyle/>
          <a:p>
            <a:r>
              <a:rPr lang="es-ES" sz="2000" i="1" dirty="0">
                <a:latin typeface="Comic Sans MS" pitchFamily="66" charset="0"/>
              </a:rPr>
              <a:t>Entonces:</a:t>
            </a:r>
            <a:endParaRPr lang="es-AR" sz="2000" i="1" dirty="0">
              <a:latin typeface="Comic Sans MS" pitchFamily="66" charset="0"/>
            </a:endParaRPr>
          </a:p>
          <a:p>
            <a:r>
              <a:rPr lang="es-ES" sz="2000" i="1" dirty="0">
                <a:latin typeface="Comic Sans MS" pitchFamily="66" charset="0"/>
              </a:rPr>
              <a:t>Lavandería.- </a:t>
            </a:r>
            <a:r>
              <a:rPr lang="pt-BR" sz="2000" i="1" dirty="0">
                <a:latin typeface="Comic Sans MS" pitchFamily="66" charset="0"/>
              </a:rPr>
              <a:t>Cálculo para de 10 Kg. de </a:t>
            </a:r>
            <a:r>
              <a:rPr lang="pt-BR" sz="2000" i="1" dirty="0" err="1" smtClean="0">
                <a:latin typeface="Comic Sans MS" pitchFamily="66" charset="0"/>
              </a:rPr>
              <a:t>ropa</a:t>
            </a:r>
            <a:endParaRPr lang="es-AR" sz="2000" i="1" dirty="0" smtClean="0">
              <a:latin typeface="Comic Sans MS" pitchFamily="66" charset="0"/>
            </a:endParaRPr>
          </a:p>
          <a:p>
            <a:pPr algn="ctr"/>
            <a:r>
              <a:rPr lang="es-ES" sz="2000" i="1" dirty="0" smtClean="0">
                <a:latin typeface="Comic Sans MS" pitchFamily="66" charset="0"/>
              </a:rPr>
              <a:t>Dotación </a:t>
            </a:r>
            <a:r>
              <a:rPr lang="es-ES" sz="2000" i="1" dirty="0">
                <a:latin typeface="Comic Sans MS" pitchFamily="66" charset="0"/>
              </a:rPr>
              <a:t>= 10 x 40 </a:t>
            </a:r>
            <a:r>
              <a:rPr lang="es-ES" sz="2000" i="1" dirty="0" err="1">
                <a:latin typeface="Comic Sans MS" pitchFamily="66" charset="0"/>
              </a:rPr>
              <a:t>Lt</a:t>
            </a:r>
            <a:r>
              <a:rPr lang="es-ES" sz="2000" i="1" dirty="0">
                <a:latin typeface="Comic Sans MS" pitchFamily="66" charset="0"/>
              </a:rPr>
              <a:t>/día</a:t>
            </a:r>
            <a:endParaRPr lang="es-AR" sz="2000" i="1" dirty="0">
              <a:latin typeface="Comic Sans MS" pitchFamily="66" charset="0"/>
            </a:endParaRPr>
          </a:p>
          <a:p>
            <a:pPr algn="ctr"/>
            <a:r>
              <a:rPr lang="es-ES" sz="2000" b="1" i="1" dirty="0">
                <a:latin typeface="Comic Sans MS" pitchFamily="66" charset="0"/>
              </a:rPr>
              <a:t>	</a:t>
            </a:r>
            <a:r>
              <a:rPr lang="es-ES" sz="2000" b="1" i="1" dirty="0" smtClean="0">
                <a:latin typeface="Comic Sans MS" pitchFamily="66" charset="0"/>
              </a:rPr>
              <a:t> </a:t>
            </a:r>
            <a:r>
              <a:rPr lang="es-ES" sz="2000" b="1" i="1" dirty="0">
                <a:latin typeface="Comic Sans MS" pitchFamily="66" charset="0"/>
              </a:rPr>
              <a:t>= </a:t>
            </a:r>
            <a:r>
              <a:rPr lang="es-ES" sz="2000" i="1" dirty="0">
                <a:latin typeface="Comic Sans MS" pitchFamily="66" charset="0"/>
              </a:rPr>
              <a:t>400 </a:t>
            </a:r>
            <a:r>
              <a:rPr lang="es-ES" sz="2000" i="1" dirty="0" err="1">
                <a:latin typeface="Comic Sans MS" pitchFamily="66" charset="0"/>
              </a:rPr>
              <a:t>Lt</a:t>
            </a:r>
            <a:r>
              <a:rPr lang="es-ES" sz="2000" i="1" dirty="0">
                <a:latin typeface="Comic Sans MS" pitchFamily="66" charset="0"/>
              </a:rPr>
              <a:t>/día</a:t>
            </a:r>
            <a:endParaRPr lang="es-AR" sz="2000" i="1" dirty="0">
              <a:latin typeface="Comic Sans MS" pitchFamily="66" charset="0"/>
            </a:endParaRPr>
          </a:p>
          <a:p>
            <a:r>
              <a:rPr lang="es-ES" sz="2000" i="1" dirty="0">
                <a:latin typeface="Comic Sans MS" pitchFamily="66" charset="0"/>
              </a:rPr>
              <a:t>Cuarto de servicio: 1</a:t>
            </a:r>
            <a:endParaRPr lang="es-AR" sz="2000" i="1" dirty="0">
              <a:latin typeface="Comic Sans MS" pitchFamily="66" charset="0"/>
            </a:endParaRPr>
          </a:p>
          <a:p>
            <a:pPr algn="ctr"/>
            <a:r>
              <a:rPr lang="es-ES" sz="2000" i="1" dirty="0">
                <a:latin typeface="Comic Sans MS" pitchFamily="66" charset="0"/>
              </a:rPr>
              <a:t>Dotación = 1 x 500 </a:t>
            </a:r>
            <a:r>
              <a:rPr lang="es-ES" sz="2000" i="1" dirty="0" err="1">
                <a:latin typeface="Comic Sans MS" pitchFamily="66" charset="0"/>
              </a:rPr>
              <a:t>Lt</a:t>
            </a:r>
            <a:r>
              <a:rPr lang="es-ES" sz="2000" i="1" dirty="0">
                <a:latin typeface="Comic Sans MS" pitchFamily="66" charset="0"/>
              </a:rPr>
              <a:t>/día</a:t>
            </a:r>
            <a:endParaRPr lang="es-AR" sz="2000" i="1" dirty="0">
              <a:latin typeface="Comic Sans MS" pitchFamily="66" charset="0"/>
            </a:endParaRPr>
          </a:p>
          <a:p>
            <a:pPr algn="ctr"/>
            <a:r>
              <a:rPr lang="es-ES" sz="2000" b="1" i="1" dirty="0">
                <a:latin typeface="Comic Sans MS" pitchFamily="66" charset="0"/>
              </a:rPr>
              <a:t>	  </a:t>
            </a:r>
            <a:r>
              <a:rPr lang="es-ES" sz="2000" b="1" i="1" dirty="0" smtClean="0">
                <a:latin typeface="Comic Sans MS" pitchFamily="66" charset="0"/>
              </a:rPr>
              <a:t>= </a:t>
            </a:r>
            <a:r>
              <a:rPr lang="es-ES" sz="2000" i="1" dirty="0">
                <a:latin typeface="Comic Sans MS" pitchFamily="66" charset="0"/>
              </a:rPr>
              <a:t>500 </a:t>
            </a:r>
            <a:r>
              <a:rPr lang="es-ES" sz="2000" i="1" dirty="0" err="1">
                <a:latin typeface="Comic Sans MS" pitchFamily="66" charset="0"/>
              </a:rPr>
              <a:t>Lt</a:t>
            </a:r>
            <a:r>
              <a:rPr lang="es-ES" sz="2000" i="1" dirty="0">
                <a:latin typeface="Comic Sans MS" pitchFamily="66" charset="0"/>
              </a:rPr>
              <a:t>/día</a:t>
            </a:r>
            <a:endParaRPr lang="es-AR" sz="2000" i="1" dirty="0">
              <a:latin typeface="Comic Sans MS" pitchFamily="66" charset="0"/>
            </a:endParaRPr>
          </a:p>
          <a:p>
            <a:pPr algn="ctr"/>
            <a:r>
              <a:rPr lang="es-ES_tradnl" sz="2000" b="1" i="1" dirty="0" err="1" smtClean="0">
                <a:latin typeface="Comic Sans MS" pitchFamily="66" charset="0"/>
              </a:rPr>
              <a:t>Dotacion</a:t>
            </a:r>
            <a:r>
              <a:rPr lang="pt-BR" sz="2000" b="1" i="1" dirty="0" smtClean="0">
                <a:latin typeface="Comic Sans MS" pitchFamily="66" charset="0"/>
              </a:rPr>
              <a:t> </a:t>
            </a:r>
            <a:r>
              <a:rPr lang="pt-BR" sz="2000" b="1" i="1" dirty="0">
                <a:latin typeface="Comic Sans MS" pitchFamily="66" charset="0"/>
              </a:rPr>
              <a:t>total = 8900.00 </a:t>
            </a:r>
            <a:r>
              <a:rPr lang="pt-BR" sz="2000" b="1" i="1" dirty="0" err="1">
                <a:latin typeface="Comic Sans MS" pitchFamily="66" charset="0"/>
              </a:rPr>
              <a:t>lts</a:t>
            </a:r>
            <a:r>
              <a:rPr lang="pt-BR" sz="2000" b="1" i="1" dirty="0">
                <a:latin typeface="Comic Sans MS" pitchFamily="66" charset="0"/>
              </a:rPr>
              <a:t>/dia</a:t>
            </a:r>
            <a:endParaRPr lang="es-AR" sz="2000" i="1" dirty="0">
              <a:latin typeface="Comic Sans MS" pitchFamily="66"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70600429"/>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357158" y="357166"/>
            <a:ext cx="8572560" cy="6286544"/>
          </a:xfrm>
        </p:spPr>
        <p:txBody>
          <a:bodyPr>
            <a:normAutofit fontScale="92500" lnSpcReduction="10000"/>
          </a:bodyPr>
          <a:lstStyle/>
          <a:p>
            <a:pPr>
              <a:buNone/>
            </a:pPr>
            <a:r>
              <a:rPr lang="es-ES" sz="2200" i="1" dirty="0">
                <a:latin typeface="Comic Sans MS" pitchFamily="66" charset="0"/>
              </a:rPr>
              <a:t>POR LO TANTO</a:t>
            </a:r>
            <a:endParaRPr lang="es-AR" sz="2200" i="1" dirty="0">
              <a:latin typeface="Comic Sans MS" pitchFamily="66" charset="0"/>
            </a:endParaRPr>
          </a:p>
          <a:p>
            <a:pPr algn="ctr">
              <a:buNone/>
            </a:pPr>
            <a:r>
              <a:rPr lang="es-ES" sz="2200" b="1" i="1" dirty="0" smtClean="0">
                <a:latin typeface="Comic Sans MS" pitchFamily="66" charset="0"/>
              </a:rPr>
              <a:t>Dotación </a:t>
            </a:r>
            <a:r>
              <a:rPr lang="es-ES" sz="2200" b="1" i="1" dirty="0">
                <a:latin typeface="Comic Sans MS" pitchFamily="66" charset="0"/>
              </a:rPr>
              <a:t>del Edificio = 14110.00 </a:t>
            </a:r>
            <a:r>
              <a:rPr lang="es-ES" sz="2200" b="1" i="1" dirty="0" err="1">
                <a:latin typeface="Comic Sans MS" pitchFamily="66" charset="0"/>
              </a:rPr>
              <a:t>Lts</a:t>
            </a:r>
            <a:r>
              <a:rPr lang="es-ES" sz="2200" b="1" i="1" dirty="0">
                <a:latin typeface="Comic Sans MS" pitchFamily="66" charset="0"/>
              </a:rPr>
              <a:t>/día </a:t>
            </a:r>
            <a:endParaRPr lang="es-AR" sz="2200" i="1" dirty="0">
              <a:latin typeface="Comic Sans MS" pitchFamily="66" charset="0"/>
            </a:endParaRPr>
          </a:p>
          <a:p>
            <a:pPr lvl="0">
              <a:buNone/>
            </a:pPr>
            <a:endParaRPr lang="es-ES" sz="2200" b="1" i="1" dirty="0" smtClean="0">
              <a:latin typeface="Comic Sans MS" pitchFamily="66" charset="0"/>
            </a:endParaRPr>
          </a:p>
          <a:p>
            <a:pPr lvl="0">
              <a:buNone/>
            </a:pPr>
            <a:r>
              <a:rPr lang="es-ES" sz="2200" b="1" i="1" dirty="0" smtClean="0">
                <a:latin typeface="Comic Sans MS" pitchFamily="66" charset="0"/>
              </a:rPr>
              <a:t>CALCULO DEL VOLUMEN </a:t>
            </a:r>
            <a:r>
              <a:rPr lang="es-ES" sz="2200" b="1" i="1" dirty="0">
                <a:latin typeface="Comic Sans MS" pitchFamily="66" charset="0"/>
              </a:rPr>
              <a:t>DEL TANQUE CISTERNA (TC) Y DEL TANQUE ELEVADO (TE)</a:t>
            </a:r>
            <a:endParaRPr lang="es-AR" sz="2200" i="1" dirty="0">
              <a:latin typeface="Comic Sans MS" pitchFamily="66" charset="0"/>
            </a:endParaRPr>
          </a:p>
          <a:p>
            <a:pPr>
              <a:buNone/>
            </a:pPr>
            <a:r>
              <a:rPr lang="es-ES_tradnl" sz="2200" i="1" dirty="0">
                <a:latin typeface="Comic Sans MS" pitchFamily="66" charset="0"/>
              </a:rPr>
              <a:t>Como nuestro diseño es un sistema indirecto en el tercer, cuarto nivel y la azotea, constara de un tanque cisterna acompañado de un tanque elevado entonces:</a:t>
            </a:r>
            <a:endParaRPr lang="es-AR" sz="2200" b="1" i="1" dirty="0">
              <a:latin typeface="Comic Sans MS" pitchFamily="66" charset="0"/>
            </a:endParaRPr>
          </a:p>
          <a:p>
            <a:pPr>
              <a:buNone/>
            </a:pPr>
            <a:r>
              <a:rPr lang="es-ES_tradnl" sz="2800" i="1" dirty="0">
                <a:latin typeface="Comic Sans MS" pitchFamily="66" charset="0"/>
              </a:rPr>
              <a:t> </a:t>
            </a:r>
            <a:endParaRPr lang="es-AR" sz="2800" i="1" dirty="0">
              <a:latin typeface="Comic Sans MS" pitchFamily="66" charset="0"/>
            </a:endParaRPr>
          </a:p>
          <a:p>
            <a:pPr>
              <a:buNone/>
            </a:pPr>
            <a:r>
              <a:rPr lang="es-PE" sz="2800" b="1" i="1" dirty="0">
                <a:latin typeface="Comic Sans MS" pitchFamily="66" charset="0"/>
              </a:rPr>
              <a:t>TC = ¾  x Dotación diaria (m</a:t>
            </a:r>
            <a:r>
              <a:rPr lang="es-PE" sz="2800" b="1" i="1" baseline="30000" dirty="0">
                <a:latin typeface="Comic Sans MS" pitchFamily="66" charset="0"/>
              </a:rPr>
              <a:t>3</a:t>
            </a:r>
            <a:r>
              <a:rPr lang="es-PE" sz="2800" b="1" i="1" dirty="0">
                <a:latin typeface="Comic Sans MS" pitchFamily="66" charset="0"/>
              </a:rPr>
              <a:t>)</a:t>
            </a:r>
            <a:endParaRPr lang="es-AR" sz="2800" b="1" i="1" dirty="0">
              <a:latin typeface="Comic Sans MS" pitchFamily="66" charset="0"/>
            </a:endParaRPr>
          </a:p>
          <a:p>
            <a:pPr>
              <a:buNone/>
            </a:pPr>
            <a:r>
              <a:rPr lang="es-ES" sz="2800" b="1" i="1" dirty="0">
                <a:latin typeface="Comic Sans MS" pitchFamily="66" charset="0"/>
              </a:rPr>
              <a:t>TC = ¾  x  8.9 </a:t>
            </a:r>
            <a:r>
              <a:rPr lang="es-PE" sz="2800" b="1" i="1" dirty="0">
                <a:latin typeface="Comic Sans MS" pitchFamily="66" charset="0"/>
              </a:rPr>
              <a:t>m</a:t>
            </a:r>
            <a:r>
              <a:rPr lang="es-PE" sz="2800" b="1" i="1" baseline="30000" dirty="0">
                <a:latin typeface="Comic Sans MS" pitchFamily="66" charset="0"/>
              </a:rPr>
              <a:t>3</a:t>
            </a:r>
            <a:endParaRPr lang="es-AR" sz="2800" b="1" i="1" dirty="0">
              <a:latin typeface="Comic Sans MS" pitchFamily="66" charset="0"/>
            </a:endParaRPr>
          </a:p>
          <a:p>
            <a:pPr>
              <a:buNone/>
            </a:pPr>
            <a:r>
              <a:rPr lang="es-ES" sz="2800" b="1" i="1" dirty="0">
                <a:latin typeface="Comic Sans MS" pitchFamily="66" charset="0"/>
              </a:rPr>
              <a:t>TC = </a:t>
            </a:r>
            <a:r>
              <a:rPr lang="es-PE" sz="2800" b="1" i="1" dirty="0">
                <a:latin typeface="Comic Sans MS" pitchFamily="66" charset="0"/>
              </a:rPr>
              <a:t>6.68 m</a:t>
            </a:r>
            <a:r>
              <a:rPr lang="es-PE" sz="2800" b="1" i="1" baseline="30000" dirty="0">
                <a:latin typeface="Comic Sans MS" pitchFamily="66" charset="0"/>
              </a:rPr>
              <a:t>3</a:t>
            </a:r>
            <a:endParaRPr lang="es-AR" sz="2800" b="1" i="1" dirty="0">
              <a:latin typeface="Comic Sans MS" pitchFamily="66" charset="0"/>
            </a:endParaRPr>
          </a:p>
          <a:p>
            <a:pPr>
              <a:buNone/>
            </a:pPr>
            <a:r>
              <a:rPr lang="es-ES_tradnl" sz="2800" i="1" dirty="0">
                <a:latin typeface="Comic Sans MS" pitchFamily="66" charset="0"/>
              </a:rPr>
              <a:t> </a:t>
            </a:r>
            <a:endParaRPr lang="es-AR" sz="2800" i="1" dirty="0">
              <a:latin typeface="Comic Sans MS" pitchFamily="66" charset="0"/>
            </a:endParaRPr>
          </a:p>
          <a:p>
            <a:pPr>
              <a:buNone/>
            </a:pPr>
            <a:r>
              <a:rPr lang="es-PE" sz="2800" b="1" i="1" dirty="0">
                <a:latin typeface="Comic Sans MS" pitchFamily="66" charset="0"/>
              </a:rPr>
              <a:t>TE = ¼   x Dotación diaria (m</a:t>
            </a:r>
            <a:r>
              <a:rPr lang="es-PE" sz="2800" b="1" i="1" baseline="30000" dirty="0">
                <a:latin typeface="Comic Sans MS" pitchFamily="66" charset="0"/>
              </a:rPr>
              <a:t>3</a:t>
            </a:r>
            <a:r>
              <a:rPr lang="es-PE" sz="2800" b="1" i="1" dirty="0">
                <a:latin typeface="Comic Sans MS" pitchFamily="66" charset="0"/>
              </a:rPr>
              <a:t>)</a:t>
            </a:r>
            <a:endParaRPr lang="es-AR" sz="2800" b="1" i="1" dirty="0">
              <a:latin typeface="Comic Sans MS" pitchFamily="66" charset="0"/>
            </a:endParaRPr>
          </a:p>
          <a:p>
            <a:pPr>
              <a:buNone/>
            </a:pPr>
            <a:r>
              <a:rPr lang="es-ES" sz="2800" b="1" i="1" dirty="0">
                <a:latin typeface="Comic Sans MS" pitchFamily="66" charset="0"/>
              </a:rPr>
              <a:t>TE = ¼   x  8.9 </a:t>
            </a:r>
            <a:r>
              <a:rPr lang="es-PE" sz="2800" b="1" i="1" dirty="0">
                <a:latin typeface="Comic Sans MS" pitchFamily="66" charset="0"/>
              </a:rPr>
              <a:t>m</a:t>
            </a:r>
            <a:r>
              <a:rPr lang="es-PE" sz="2800" b="1" i="1" baseline="30000" dirty="0">
                <a:latin typeface="Comic Sans MS" pitchFamily="66" charset="0"/>
              </a:rPr>
              <a:t>3</a:t>
            </a:r>
            <a:endParaRPr lang="es-AR" sz="2800" b="1" i="1" dirty="0">
              <a:latin typeface="Comic Sans MS" pitchFamily="66" charset="0"/>
            </a:endParaRPr>
          </a:p>
          <a:p>
            <a:pPr>
              <a:buNone/>
            </a:pPr>
            <a:r>
              <a:rPr lang="es-ES" sz="2800" b="1" i="1" dirty="0">
                <a:latin typeface="Comic Sans MS" pitchFamily="66" charset="0"/>
              </a:rPr>
              <a:t>TE = </a:t>
            </a:r>
            <a:r>
              <a:rPr lang="es-PE" sz="2800" b="1" i="1" dirty="0">
                <a:latin typeface="Comic Sans MS" pitchFamily="66" charset="0"/>
              </a:rPr>
              <a:t>2.23 m</a:t>
            </a:r>
            <a:r>
              <a:rPr lang="es-PE" sz="2800" b="1" i="1" baseline="30000" dirty="0">
                <a:latin typeface="Comic Sans MS" pitchFamily="66" charset="0"/>
              </a:rPr>
              <a:t>3</a:t>
            </a:r>
            <a:endParaRPr lang="es-AR" sz="2800" b="1" i="1" dirty="0">
              <a:latin typeface="Comic Sans MS" pitchFamily="66" charset="0"/>
            </a:endParaRPr>
          </a:p>
          <a:p>
            <a:endParaRPr lang="es-ES_tradnl" dirty="0"/>
          </a:p>
        </p:txBody>
      </p:sp>
    </p:spTree>
    <p:extLst>
      <p:ext uri="{BB962C8B-B14F-4D97-AF65-F5344CB8AC3E}">
        <p14:creationId xmlns:p14="http://schemas.microsoft.com/office/powerpoint/2010/main" val="247512136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28596" y="357166"/>
            <a:ext cx="8501122" cy="1000132"/>
          </a:xfrm>
        </p:spPr>
        <p:txBody>
          <a:bodyPr/>
          <a:lstStyle/>
          <a:p>
            <a:pPr lvl="1">
              <a:buNone/>
            </a:pPr>
            <a:r>
              <a:rPr lang="es-PE" sz="2400" b="1" i="1" dirty="0">
                <a:latin typeface="Comic Sans MS" pitchFamily="66" charset="0"/>
              </a:rPr>
              <a:t>DIMENSIONES DEL TANQUE CISTERNA (TC) </a:t>
            </a:r>
            <a:endParaRPr lang="es-AR" sz="2400" b="1" i="1" dirty="0" smtClean="0">
              <a:latin typeface="Comic Sans MS" pitchFamily="66" charset="0"/>
            </a:endParaRPr>
          </a:p>
          <a:p>
            <a:pPr lvl="1">
              <a:buNone/>
            </a:pPr>
            <a:r>
              <a:rPr lang="es-ES" sz="2400" i="1" dirty="0" smtClean="0">
                <a:latin typeface="Comic Sans MS" pitchFamily="66" charset="0"/>
              </a:rPr>
              <a:t>Tenemos </a:t>
            </a:r>
            <a:r>
              <a:rPr lang="es-ES" sz="2400" i="1" dirty="0">
                <a:latin typeface="Comic Sans MS" pitchFamily="66" charset="0"/>
              </a:rPr>
              <a:t>las siguientes relaciones</a:t>
            </a:r>
            <a:r>
              <a:rPr lang="es-ES" sz="2400" i="1" dirty="0" smtClean="0">
                <a:latin typeface="Comic Sans MS" pitchFamily="66" charset="0"/>
              </a:rPr>
              <a:t>:</a:t>
            </a:r>
          </a:p>
          <a:p>
            <a:pPr lvl="1">
              <a:buNone/>
            </a:pPr>
            <a:endParaRPr lang="es-AR" dirty="0"/>
          </a:p>
        </p:txBody>
      </p:sp>
      <p:graphicFrame>
        <p:nvGraphicFramePr>
          <p:cNvPr id="5" name="4 Objeto"/>
          <p:cNvGraphicFramePr>
            <a:graphicFrameLocks noChangeAspect="1"/>
          </p:cNvGraphicFramePr>
          <p:nvPr>
            <p:extLst>
              <p:ext uri="{D42A27DB-BD31-4B8C-83A1-F6EECF244321}">
                <p14:modId xmlns:p14="http://schemas.microsoft.com/office/powerpoint/2010/main" val="2069302980"/>
              </p:ext>
            </p:extLst>
          </p:nvPr>
        </p:nvGraphicFramePr>
        <p:xfrm>
          <a:off x="2786063" y="1500188"/>
          <a:ext cx="823912" cy="820737"/>
        </p:xfrm>
        <a:graphic>
          <a:graphicData uri="http://schemas.openxmlformats.org/presentationml/2006/ole">
            <mc:AlternateContent xmlns:mc="http://schemas.openxmlformats.org/markup-compatibility/2006">
              <mc:Choice xmlns:v="urn:schemas-microsoft-com:vml" Requires="v">
                <p:oleObj spid="_x0000_s3082" name="Ecuación" r:id="rId4" imgW="419040" imgH="431640" progId="Equation.3">
                  <p:embed/>
                </p:oleObj>
              </mc:Choice>
              <mc:Fallback>
                <p:oleObj name="Ecuación" r:id="rId4" imgW="419040" imgH="431640" progId="Equation.3">
                  <p:embed/>
                  <p:pic>
                    <p:nvPicPr>
                      <p:cNvPr id="0" name="Object 3"/>
                      <p:cNvPicPr>
                        <a:picLocks noChangeAspect="1" noChangeArrowheads="1"/>
                      </p:cNvPicPr>
                      <p:nvPr/>
                    </p:nvPicPr>
                    <p:blipFill>
                      <a:blip r:embed="rId5"/>
                      <a:srcRect/>
                      <a:stretch>
                        <a:fillRect/>
                      </a:stretch>
                    </p:blipFill>
                    <p:spPr bwMode="auto">
                      <a:xfrm>
                        <a:off x="2786063" y="1500188"/>
                        <a:ext cx="823912"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5 Objeto"/>
          <p:cNvGraphicFramePr>
            <a:graphicFrameLocks noChangeAspect="1"/>
          </p:cNvGraphicFramePr>
          <p:nvPr/>
        </p:nvGraphicFramePr>
        <p:xfrm>
          <a:off x="4037013" y="1482725"/>
          <a:ext cx="892175" cy="919163"/>
        </p:xfrm>
        <a:graphic>
          <a:graphicData uri="http://schemas.openxmlformats.org/presentationml/2006/ole">
            <mc:AlternateContent xmlns:mc="http://schemas.openxmlformats.org/markup-compatibility/2006">
              <mc:Choice xmlns:v="urn:schemas-microsoft-com:vml" Requires="v">
                <p:oleObj spid="_x0000_s3083" name="Ecuación" r:id="rId6" imgW="418918" imgH="431613" progId="Equation.3">
                  <p:embed/>
                </p:oleObj>
              </mc:Choice>
              <mc:Fallback>
                <p:oleObj name="Ecuación" r:id="rId6" imgW="418918" imgH="431613"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7013" y="1482725"/>
                        <a:ext cx="892175"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2 Marcador de contenido"/>
          <p:cNvSpPr txBox="1">
            <a:spLocks/>
          </p:cNvSpPr>
          <p:nvPr/>
        </p:nvSpPr>
        <p:spPr>
          <a:xfrm>
            <a:off x="357158" y="2500306"/>
            <a:ext cx="8501122" cy="1000132"/>
          </a:xfrm>
          <a:prstGeom prst="rect">
            <a:avLst/>
          </a:prstGeom>
        </p:spPr>
        <p:txBody>
          <a:bodyPr vert="horz" lIns="91440" tIns="45720" rIns="91440" bIns="45720" rtlCol="0">
            <a:normAutofit/>
          </a:bodyPr>
          <a:lstStyle/>
          <a:p>
            <a:r>
              <a:rPr lang="es-ES" sz="2600" i="1" dirty="0" smtClean="0"/>
              <a:t>Siempre </a:t>
            </a:r>
            <a:r>
              <a:rPr lang="es-ES" sz="2600" i="1" dirty="0"/>
              <a:t>que:</a:t>
            </a:r>
            <a:endParaRPr lang="es-AR" sz="2600" i="1" dirty="0"/>
          </a:p>
          <a:p>
            <a:pPr algn="ctr"/>
            <a:r>
              <a:rPr lang="es-ES" sz="2600" i="1" dirty="0"/>
              <a:t>6.68 = a x l x h , </a:t>
            </a:r>
            <a:r>
              <a:rPr lang="es-ES" sz="2600" i="1" dirty="0" smtClean="0"/>
              <a:t>pero</a:t>
            </a:r>
            <a:endParaRPr lang="es-AR" i="1" dirty="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AR"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7 Imagen"/>
          <p:cNvPicPr/>
          <p:nvPr/>
        </p:nvPicPr>
        <p:blipFill>
          <a:blip r:embed="rId8" cstate="print"/>
          <a:srcRect l="8268" t="57255" r="21521" b="30740"/>
          <a:stretch>
            <a:fillRect/>
          </a:stretch>
        </p:blipFill>
        <p:spPr bwMode="auto">
          <a:xfrm>
            <a:off x="1835696" y="3429000"/>
            <a:ext cx="5429288" cy="857256"/>
          </a:xfrm>
          <a:prstGeom prst="rect">
            <a:avLst/>
          </a:prstGeom>
          <a:noFill/>
          <a:ln w="9525">
            <a:noFill/>
            <a:miter lim="800000"/>
            <a:headEnd/>
            <a:tailEnd/>
          </a:ln>
        </p:spPr>
      </p:pic>
      <p:sp>
        <p:nvSpPr>
          <p:cNvPr id="9" name="2 Marcador de contenido"/>
          <p:cNvSpPr txBox="1">
            <a:spLocks/>
          </p:cNvSpPr>
          <p:nvPr/>
        </p:nvSpPr>
        <p:spPr>
          <a:xfrm>
            <a:off x="357158" y="4643446"/>
            <a:ext cx="8501122" cy="1714512"/>
          </a:xfrm>
          <a:prstGeom prst="rect">
            <a:avLst/>
          </a:prstGeom>
        </p:spPr>
        <p:txBody>
          <a:bodyPr vert="horz" lIns="91440" tIns="45720" rIns="91440" bIns="45720" rtlCol="0">
            <a:normAutofit/>
          </a:bodyPr>
          <a:lstStyle/>
          <a:p>
            <a:pPr algn="ctr"/>
            <a:r>
              <a:rPr lang="es-ES" sz="2800" dirty="0"/>
              <a:t>l = 2.72 m.;</a:t>
            </a:r>
            <a:endParaRPr lang="es-AR" sz="2800" dirty="0"/>
          </a:p>
          <a:p>
            <a:pPr algn="ctr"/>
            <a:r>
              <a:rPr lang="es-ES" sz="2800" i="1" dirty="0"/>
              <a:t>a = 1.36 m.</a:t>
            </a:r>
            <a:endParaRPr lang="es-AR" sz="2800" dirty="0"/>
          </a:p>
          <a:p>
            <a:pPr algn="ctr"/>
            <a:r>
              <a:rPr lang="es-ES" sz="2800" i="1" dirty="0"/>
              <a:t>h = 1.81m</a:t>
            </a:r>
            <a:r>
              <a:rPr lang="es-ES" sz="2800" i="1" dirty="0" smtClean="0"/>
              <a:t>.</a:t>
            </a:r>
            <a:endParaRPr lang="es-AR" sz="2800" dirty="0"/>
          </a:p>
        </p:txBody>
      </p:sp>
    </p:spTree>
    <p:extLst>
      <p:ext uri="{BB962C8B-B14F-4D97-AF65-F5344CB8AC3E}">
        <p14:creationId xmlns:p14="http://schemas.microsoft.com/office/powerpoint/2010/main" val="2631848803"/>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 name="2 Marcador de contenido"/>
          <p:cNvSpPr>
            <a:spLocks noGrp="1"/>
          </p:cNvSpPr>
          <p:nvPr>
            <p:ph idx="1"/>
          </p:nvPr>
        </p:nvSpPr>
        <p:spPr>
          <a:xfrm>
            <a:off x="500034" y="285728"/>
            <a:ext cx="8229600" cy="6215106"/>
          </a:xfrm>
        </p:spPr>
        <p:txBody>
          <a:bodyPr>
            <a:normAutofit/>
          </a:bodyPr>
          <a:lstStyle/>
          <a:p>
            <a:pPr lvl="1" algn="just">
              <a:buNone/>
            </a:pPr>
            <a:r>
              <a:rPr lang="es-PE" sz="2000" b="1" i="1" dirty="0">
                <a:latin typeface="Comic Sans MS" pitchFamily="66" charset="0"/>
              </a:rPr>
              <a:t>DIMENSIONES DEL TANQUE ELEVADO (TE</a:t>
            </a:r>
            <a:r>
              <a:rPr lang="es-PE" sz="2000" b="1" i="1" dirty="0" smtClean="0">
                <a:latin typeface="Comic Sans MS" pitchFamily="66" charset="0"/>
              </a:rPr>
              <a:t>):</a:t>
            </a:r>
          </a:p>
          <a:p>
            <a:pPr lvl="1" algn="just">
              <a:buNone/>
            </a:pPr>
            <a:r>
              <a:rPr lang="es-ES" sz="2000" i="1" dirty="0">
                <a:latin typeface="Comic Sans MS" pitchFamily="66" charset="0"/>
              </a:rPr>
              <a:t>	</a:t>
            </a:r>
            <a:endParaRPr lang="es-AR" sz="2000" i="1" dirty="0">
              <a:latin typeface="Comic Sans MS" pitchFamily="66" charset="0"/>
            </a:endParaRPr>
          </a:p>
          <a:p>
            <a:pPr algn="just">
              <a:buNone/>
            </a:pPr>
            <a:r>
              <a:rPr lang="es-ES" sz="2000" i="1" dirty="0" smtClean="0">
                <a:latin typeface="Comic Sans MS" pitchFamily="66" charset="0"/>
              </a:rPr>
              <a:t>Como </a:t>
            </a:r>
            <a:r>
              <a:rPr lang="es-ES" sz="2000" i="1" dirty="0">
                <a:latin typeface="Comic Sans MS" pitchFamily="66" charset="0"/>
              </a:rPr>
              <a:t>el nuevo Volumen del Tanque Elevado es </a:t>
            </a:r>
            <a:r>
              <a:rPr lang="es-ES" sz="2000" i="1" dirty="0" smtClean="0">
                <a:latin typeface="Comic Sans MS" pitchFamily="66" charset="0"/>
              </a:rPr>
              <a:t>de</a:t>
            </a:r>
          </a:p>
          <a:p>
            <a:pPr algn="just">
              <a:buNone/>
            </a:pPr>
            <a:r>
              <a:rPr lang="es-ES" sz="2000" i="1" dirty="0" smtClean="0">
                <a:latin typeface="Comic Sans MS" pitchFamily="66" charset="0"/>
              </a:rPr>
              <a:t>: TE</a:t>
            </a:r>
            <a:r>
              <a:rPr lang="es-PE" sz="2000" i="1" dirty="0" smtClean="0">
                <a:latin typeface="Comic Sans MS" pitchFamily="66" charset="0"/>
              </a:rPr>
              <a:t>  </a:t>
            </a:r>
            <a:r>
              <a:rPr lang="es-PE" sz="2000" i="1" dirty="0">
                <a:latin typeface="Comic Sans MS" pitchFamily="66" charset="0"/>
              </a:rPr>
              <a:t>= </a:t>
            </a:r>
            <a:r>
              <a:rPr lang="es-PE" sz="2000" b="1" i="1" dirty="0">
                <a:latin typeface="Comic Sans MS" pitchFamily="66" charset="0"/>
              </a:rPr>
              <a:t>17.23</a:t>
            </a:r>
            <a:r>
              <a:rPr lang="es-ES" sz="2000" b="1" i="1" dirty="0">
                <a:latin typeface="Comic Sans MS" pitchFamily="66" charset="0"/>
              </a:rPr>
              <a:t>m</a:t>
            </a:r>
            <a:r>
              <a:rPr lang="es-ES" sz="2000" b="1" i="1" baseline="30000" dirty="0">
                <a:latin typeface="Comic Sans MS" pitchFamily="66" charset="0"/>
              </a:rPr>
              <a:t>3</a:t>
            </a:r>
            <a:endParaRPr lang="es-AR" sz="2000" i="1" dirty="0">
              <a:latin typeface="Comic Sans MS" pitchFamily="66" charset="0"/>
            </a:endParaRPr>
          </a:p>
          <a:p>
            <a:pPr algn="just">
              <a:buNone/>
            </a:pPr>
            <a:r>
              <a:rPr lang="pt-BR" sz="2000" i="1" dirty="0">
                <a:latin typeface="Comic Sans MS" pitchFamily="66" charset="0"/>
              </a:rPr>
              <a:t>Entonces:a x b x h = 17.23 m</a:t>
            </a:r>
            <a:r>
              <a:rPr lang="pt-BR" sz="2000" i="1" baseline="30000" dirty="0">
                <a:latin typeface="Comic Sans MS" pitchFamily="66" charset="0"/>
              </a:rPr>
              <a:t>3</a:t>
            </a:r>
            <a:endParaRPr lang="es-AR" sz="2000" i="1" dirty="0">
              <a:latin typeface="Comic Sans MS" pitchFamily="66" charset="0"/>
            </a:endParaRPr>
          </a:p>
          <a:p>
            <a:pPr algn="just">
              <a:buNone/>
            </a:pPr>
            <a:r>
              <a:rPr lang="es-ES" sz="2000" i="1" dirty="0">
                <a:latin typeface="Comic Sans MS" pitchFamily="66" charset="0"/>
              </a:rPr>
              <a:t>Como el material del Tanque Elevado es de Concreto Armado entonces las dimensiones de la sección ceben de ser cuadrada</a:t>
            </a:r>
            <a:r>
              <a:rPr lang="es-ES" sz="2400" i="1" dirty="0">
                <a:latin typeface="Comic Sans MS" pitchFamily="66" charset="0"/>
              </a:rPr>
              <a:t>.</a:t>
            </a:r>
            <a:endParaRPr lang="es-AR" sz="2400" i="1" dirty="0">
              <a:latin typeface="Comic Sans MS" pitchFamily="66" charset="0"/>
            </a:endParaRPr>
          </a:p>
          <a:p>
            <a:pPr algn="just">
              <a:buNone/>
            </a:pPr>
            <a:r>
              <a:rPr lang="es-ES" sz="2400" i="1" dirty="0">
                <a:latin typeface="Comic Sans MS" pitchFamily="66" charset="0"/>
              </a:rPr>
              <a:t> </a:t>
            </a:r>
            <a:endParaRPr lang="es-AR" sz="2400" i="1" dirty="0">
              <a:latin typeface="Comic Sans MS" pitchFamily="66" charset="0"/>
            </a:endParaRPr>
          </a:p>
          <a:p>
            <a:pPr>
              <a:buNone/>
            </a:pPr>
            <a:r>
              <a:rPr lang="es-ES" sz="2400" i="1" dirty="0">
                <a:latin typeface="Comic Sans MS" pitchFamily="66" charset="0"/>
              </a:rPr>
              <a:t>			</a:t>
            </a:r>
            <a:r>
              <a:rPr lang="pt-BR" sz="2400" i="1" dirty="0" smtClean="0">
                <a:latin typeface="Comic Sans MS" pitchFamily="66" charset="0"/>
              </a:rPr>
              <a:t>a x </a:t>
            </a:r>
            <a:r>
              <a:rPr lang="pt-BR" sz="2400" i="1" dirty="0">
                <a:latin typeface="Comic Sans MS" pitchFamily="66" charset="0"/>
              </a:rPr>
              <a:t>b x h = 17.23 m</a:t>
            </a:r>
            <a:r>
              <a:rPr lang="pt-BR" sz="2400" i="1" baseline="30000" dirty="0">
                <a:latin typeface="Comic Sans MS" pitchFamily="66" charset="0"/>
              </a:rPr>
              <a:t>3</a:t>
            </a:r>
            <a:endParaRPr lang="es-AR" sz="2400" i="1" dirty="0">
              <a:latin typeface="Comic Sans MS" pitchFamily="66" charset="0"/>
            </a:endParaRPr>
          </a:p>
          <a:p>
            <a:pPr>
              <a:buNone/>
            </a:pPr>
            <a:r>
              <a:rPr lang="es-ES" sz="2400" i="1" dirty="0">
                <a:latin typeface="Comic Sans MS" pitchFamily="66" charset="0"/>
              </a:rPr>
              <a:t>			</a:t>
            </a:r>
            <a:r>
              <a:rPr lang="pt-BR" sz="2400" i="1" dirty="0" smtClean="0">
                <a:latin typeface="Comic Sans MS" pitchFamily="66" charset="0"/>
              </a:rPr>
              <a:t>a x </a:t>
            </a:r>
            <a:r>
              <a:rPr lang="pt-BR" sz="2400" i="1" dirty="0">
                <a:latin typeface="Comic Sans MS" pitchFamily="66" charset="0"/>
              </a:rPr>
              <a:t>a x a = 17.23 m</a:t>
            </a:r>
            <a:r>
              <a:rPr lang="pt-BR" sz="2400" i="1" baseline="30000" dirty="0">
                <a:latin typeface="Comic Sans MS" pitchFamily="66" charset="0"/>
              </a:rPr>
              <a:t>3</a:t>
            </a:r>
            <a:endParaRPr lang="es-AR" sz="2400" i="1" dirty="0">
              <a:latin typeface="Comic Sans MS" pitchFamily="66" charset="0"/>
            </a:endParaRPr>
          </a:p>
          <a:p>
            <a:pPr>
              <a:buNone/>
            </a:pPr>
            <a:r>
              <a:rPr lang="pt-BR" sz="2400" i="1" dirty="0">
                <a:latin typeface="Comic Sans MS" pitchFamily="66" charset="0"/>
              </a:rPr>
              <a:t>				a</a:t>
            </a:r>
            <a:r>
              <a:rPr lang="pt-BR" sz="2400" i="1" baseline="30000" dirty="0">
                <a:latin typeface="Comic Sans MS" pitchFamily="66" charset="0"/>
              </a:rPr>
              <a:t>3</a:t>
            </a:r>
            <a:r>
              <a:rPr lang="pt-BR" sz="2400" i="1" dirty="0">
                <a:latin typeface="Comic Sans MS" pitchFamily="66" charset="0"/>
              </a:rPr>
              <a:t>=17.23 m</a:t>
            </a:r>
            <a:r>
              <a:rPr lang="pt-BR" sz="2400" i="1" baseline="30000" dirty="0">
                <a:latin typeface="Comic Sans MS" pitchFamily="66" charset="0"/>
              </a:rPr>
              <a:t>3</a:t>
            </a:r>
            <a:endParaRPr lang="es-AR" sz="2400" i="1" dirty="0">
              <a:latin typeface="Comic Sans MS" pitchFamily="66" charset="0"/>
            </a:endParaRPr>
          </a:p>
          <a:p>
            <a:pPr>
              <a:buNone/>
            </a:pPr>
            <a:r>
              <a:rPr lang="pt-BR" sz="2400" i="1" dirty="0">
                <a:latin typeface="Comic Sans MS" pitchFamily="66" charset="0"/>
              </a:rPr>
              <a:t>				a = </a:t>
            </a:r>
            <a:r>
              <a:rPr lang="pt-BR" sz="2400" i="1" dirty="0" smtClean="0">
                <a:latin typeface="Comic Sans MS" pitchFamily="66" charset="0"/>
              </a:rPr>
              <a:t>2.58</a:t>
            </a:r>
            <a:endParaRPr lang="es-ES" sz="2400" i="1" dirty="0" smtClean="0">
              <a:latin typeface="Comic Sans MS" pitchFamily="66" charset="0"/>
            </a:endParaRPr>
          </a:p>
          <a:p>
            <a:pPr>
              <a:buNone/>
            </a:pPr>
            <a:r>
              <a:rPr lang="es-ES" sz="2400" i="1" dirty="0" smtClean="0">
                <a:latin typeface="Comic Sans MS" pitchFamily="66" charset="0"/>
              </a:rPr>
              <a:t>Entonces</a:t>
            </a:r>
            <a:r>
              <a:rPr lang="es-ES" sz="2400" i="1" dirty="0">
                <a:latin typeface="Comic Sans MS" pitchFamily="66" charset="0"/>
              </a:rPr>
              <a:t>:  </a:t>
            </a:r>
            <a:endParaRPr lang="es-ES" sz="2400" i="1" dirty="0" smtClean="0">
              <a:latin typeface="Comic Sans MS" pitchFamily="66" charset="0"/>
            </a:endParaRPr>
          </a:p>
          <a:p>
            <a:pPr>
              <a:buNone/>
            </a:pPr>
            <a:r>
              <a:rPr lang="es-ES" sz="2400" i="1" dirty="0" smtClean="0">
                <a:latin typeface="Comic Sans MS" pitchFamily="66" charset="0"/>
              </a:rPr>
              <a:t>Son </a:t>
            </a:r>
            <a:r>
              <a:rPr lang="es-ES" sz="2400" i="1" dirty="0">
                <a:latin typeface="Comic Sans MS" pitchFamily="66" charset="0"/>
              </a:rPr>
              <a:t>dimensiones útiles, ósea fuera del espesor de los muros de ambos tanques.</a:t>
            </a:r>
            <a:endParaRPr lang="es-AR" sz="2400" i="1" dirty="0">
              <a:latin typeface="Comic Sans MS" pitchFamily="66" charset="0"/>
            </a:endParaRPr>
          </a:p>
          <a:p>
            <a:endParaRPr lang="es-ES_tradnl" dirty="0"/>
          </a:p>
        </p:txBody>
      </p:sp>
    </p:spTree>
    <p:extLst>
      <p:ext uri="{BB962C8B-B14F-4D97-AF65-F5344CB8AC3E}">
        <p14:creationId xmlns:p14="http://schemas.microsoft.com/office/powerpoint/2010/main" val="2741881054"/>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1 Título"/>
          <p:cNvSpPr txBox="1">
            <a:spLocks/>
          </p:cNvSpPr>
          <p:nvPr/>
        </p:nvSpPr>
        <p:spPr>
          <a:xfrm>
            <a:off x="642910" y="2000240"/>
            <a:ext cx="7772400" cy="2041529"/>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es-AR" sz="8800" dirty="0">
              <a:solidFill>
                <a:schemeClr val="tx1"/>
              </a:solidFill>
              <a:latin typeface="Comic Sans MS" pitchFamily="66" charset="0"/>
            </a:endParaRPr>
          </a:p>
        </p:txBody>
      </p:sp>
    </p:spTree>
    <p:extLst>
      <p:ext uri="{BB962C8B-B14F-4D97-AF65-F5344CB8AC3E}">
        <p14:creationId xmlns:p14="http://schemas.microsoft.com/office/powerpoint/2010/main" val="314481751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3 CuadroTexto"/>
          <p:cNvSpPr txBox="1"/>
          <p:nvPr/>
        </p:nvSpPr>
        <p:spPr>
          <a:xfrm>
            <a:off x="1547664" y="692696"/>
            <a:ext cx="5832648" cy="461665"/>
          </a:xfrm>
          <a:prstGeom prst="rect">
            <a:avLst/>
          </a:prstGeom>
          <a:noFill/>
        </p:spPr>
        <p:txBody>
          <a:bodyPr wrap="square" rtlCol="0">
            <a:spAutoFit/>
          </a:bodyPr>
          <a:lstStyle/>
          <a:p>
            <a:pPr algn="ctr"/>
            <a:r>
              <a:rPr lang="es-PE" sz="2400" dirty="0" smtClean="0">
                <a:solidFill>
                  <a:srgbClr val="FFFF00"/>
                </a:solidFill>
                <a:latin typeface="Comic Sans MS" pitchFamily="66" charset="0"/>
              </a:rPr>
              <a:t>METODOS DE CALCULO</a:t>
            </a:r>
            <a:endParaRPr lang="es-PE" dirty="0">
              <a:solidFill>
                <a:srgbClr val="FFFF00"/>
              </a:solidFill>
              <a:latin typeface="Comic Sans MS" pitchFamily="66" charset="0"/>
            </a:endParaRPr>
          </a:p>
        </p:txBody>
      </p:sp>
      <p:sp>
        <p:nvSpPr>
          <p:cNvPr id="5" name="4 CuadroTexto"/>
          <p:cNvSpPr txBox="1"/>
          <p:nvPr/>
        </p:nvSpPr>
        <p:spPr>
          <a:xfrm>
            <a:off x="611560" y="1412776"/>
            <a:ext cx="7920880" cy="3139321"/>
          </a:xfrm>
          <a:prstGeom prst="rect">
            <a:avLst/>
          </a:prstGeom>
          <a:noFill/>
        </p:spPr>
        <p:txBody>
          <a:bodyPr wrap="square" rtlCol="0">
            <a:spAutoFit/>
          </a:bodyPr>
          <a:lstStyle/>
          <a:p>
            <a:pPr algn="just"/>
            <a:r>
              <a:rPr lang="es-ES" dirty="0">
                <a:latin typeface="Comic Sans MS" pitchFamily="66" charset="0"/>
              </a:rPr>
              <a:t>Existen dos métodos para la determinación de la capacidad de almacenamiento</a:t>
            </a:r>
            <a:r>
              <a:rPr lang="es-ES" dirty="0" smtClean="0">
                <a:latin typeface="Comic Sans MS" pitchFamily="66" charset="0"/>
              </a:rPr>
              <a:t>:</a:t>
            </a:r>
          </a:p>
          <a:p>
            <a:pPr algn="just"/>
            <a:endParaRPr lang="es-PE" dirty="0">
              <a:latin typeface="Comic Sans MS" pitchFamily="66" charset="0"/>
            </a:endParaRPr>
          </a:p>
          <a:p>
            <a:pPr marL="342900" indent="-342900" algn="just">
              <a:buAutoNum type="alphaLcPeriod"/>
            </a:pPr>
            <a:r>
              <a:rPr lang="es-ES" dirty="0" smtClean="0">
                <a:latin typeface="Comic Sans MS" pitchFamily="66" charset="0"/>
              </a:rPr>
              <a:t>Mediante </a:t>
            </a:r>
            <a:r>
              <a:rPr lang="es-ES" dirty="0">
                <a:latin typeface="Comic Sans MS" pitchFamily="66" charset="0"/>
              </a:rPr>
              <a:t>una curva de demanda (Método Gráfico</a:t>
            </a:r>
            <a:r>
              <a:rPr lang="es-ES" dirty="0" smtClean="0">
                <a:latin typeface="Comic Sans MS" pitchFamily="66" charset="0"/>
              </a:rPr>
              <a:t>)</a:t>
            </a:r>
          </a:p>
          <a:p>
            <a:pPr marL="342900" indent="-342900" algn="just"/>
            <a:endParaRPr lang="es-PE" dirty="0">
              <a:latin typeface="Comic Sans MS" pitchFamily="66" charset="0"/>
            </a:endParaRPr>
          </a:p>
          <a:p>
            <a:pPr algn="just"/>
            <a:r>
              <a:rPr lang="es-ES" dirty="0">
                <a:latin typeface="Comic Sans MS" pitchFamily="66" charset="0"/>
              </a:rPr>
              <a:t>b. Mediante la dotación (Practica Usual</a:t>
            </a:r>
            <a:r>
              <a:rPr lang="es-ES" dirty="0" smtClean="0">
                <a:latin typeface="Comic Sans MS" pitchFamily="66" charset="0"/>
              </a:rPr>
              <a:t>)</a:t>
            </a:r>
          </a:p>
          <a:p>
            <a:pPr algn="just"/>
            <a:endParaRPr lang="es-PE" dirty="0">
              <a:latin typeface="Comic Sans MS" pitchFamily="66" charset="0"/>
            </a:endParaRPr>
          </a:p>
          <a:p>
            <a:pPr algn="just"/>
            <a:r>
              <a:rPr lang="es-ES" dirty="0">
                <a:latin typeface="Comic Sans MS" pitchFamily="66" charset="0"/>
              </a:rPr>
              <a:t>El primer método no es práctico  y no se aplica en el diseño, ya que la curva de demanda solo puede ser conocida cuando el edificio está construido. Este método sirve más bien para la investigación y poder hacer las variaciones necesarias en el método de la dotación.</a:t>
            </a:r>
            <a:endParaRPr lang="es-PE" dirty="0">
              <a:latin typeface="Comic Sans MS" pitchFamily="66" charset="0"/>
            </a:endParaRPr>
          </a:p>
        </p:txBody>
      </p:sp>
      <p:sp>
        <p:nvSpPr>
          <p:cNvPr id="6" name="5 CuadroTexto"/>
          <p:cNvSpPr txBox="1"/>
          <p:nvPr/>
        </p:nvSpPr>
        <p:spPr>
          <a:xfrm>
            <a:off x="683568" y="4725144"/>
            <a:ext cx="7920880" cy="1200329"/>
          </a:xfrm>
          <a:prstGeom prst="rect">
            <a:avLst/>
          </a:prstGeom>
          <a:noFill/>
        </p:spPr>
        <p:txBody>
          <a:bodyPr wrap="square" rtlCol="0">
            <a:spAutoFit/>
          </a:bodyPr>
          <a:lstStyle/>
          <a:p>
            <a:r>
              <a:rPr lang="es-ES" dirty="0">
                <a:latin typeface="Comic Sans MS" pitchFamily="66" charset="0"/>
              </a:rPr>
              <a:t>El Reglamento Nacional de Edificaciones del Perú, indica lo siguiente</a:t>
            </a:r>
            <a:r>
              <a:rPr lang="es-ES" dirty="0" smtClean="0">
                <a:latin typeface="Comic Sans MS" pitchFamily="66" charset="0"/>
              </a:rPr>
              <a:t>:</a:t>
            </a:r>
          </a:p>
          <a:p>
            <a:endParaRPr lang="es-PE" dirty="0">
              <a:latin typeface="Comic Sans MS" pitchFamily="66" charset="0"/>
            </a:endParaRPr>
          </a:p>
          <a:p>
            <a:r>
              <a:rPr lang="es-ES" dirty="0">
                <a:latin typeface="Comic Sans MS" pitchFamily="66" charset="0"/>
              </a:rPr>
              <a:t>a. Cuando solo exista tanque elevado su capacidad será cuando menos igual a la dotación diaria necesaria con un mínimo absoluto de 1000 litros</a:t>
            </a:r>
            <a:endParaRPr lang="es-PE" dirty="0">
              <a:latin typeface="Comic Sans MS" pitchFamily="66" charset="0"/>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3 CuadroTexto"/>
          <p:cNvSpPr txBox="1"/>
          <p:nvPr/>
        </p:nvSpPr>
        <p:spPr>
          <a:xfrm>
            <a:off x="827584" y="188640"/>
            <a:ext cx="7776864" cy="3139321"/>
          </a:xfrm>
          <a:prstGeom prst="rect">
            <a:avLst/>
          </a:prstGeom>
          <a:noFill/>
        </p:spPr>
        <p:txBody>
          <a:bodyPr wrap="square" rtlCol="0">
            <a:spAutoFit/>
          </a:bodyPr>
          <a:lstStyle/>
          <a:p>
            <a:pPr algn="just"/>
            <a:r>
              <a:rPr lang="es-ES" dirty="0">
                <a:latin typeface="Comic Sans MS" pitchFamily="66" charset="0"/>
              </a:rPr>
              <a:t>b. Cuando solo exista cisterna, su capacidad será cuando menos igual a la dotación diaria, con un mínimo absoluto de 1,000 litros</a:t>
            </a:r>
            <a:r>
              <a:rPr lang="es-ES" dirty="0" smtClean="0">
                <a:latin typeface="Comic Sans MS" pitchFamily="66" charset="0"/>
              </a:rPr>
              <a:t>.</a:t>
            </a:r>
          </a:p>
          <a:p>
            <a:pPr algn="just"/>
            <a:endParaRPr lang="es-PE" dirty="0">
              <a:latin typeface="Comic Sans MS" pitchFamily="66" charset="0"/>
            </a:endParaRPr>
          </a:p>
          <a:p>
            <a:pPr algn="just"/>
            <a:r>
              <a:rPr lang="es-ES" dirty="0">
                <a:latin typeface="Comic Sans MS" pitchFamily="66" charset="0"/>
              </a:rPr>
              <a:t>c. Cuando se emplee una combinación de cisterna, bombas de elevación y tanque elevado, la capacidad de la cisterna no será menor de las ¾ partes del consumo diario y la del tanque elevado, no menor de 1/3 de la dotación, cada uno de ellos con un mínimo absoluto de 1,000 </a:t>
            </a:r>
            <a:r>
              <a:rPr lang="es-ES" dirty="0" smtClean="0">
                <a:latin typeface="Comic Sans MS" pitchFamily="66" charset="0"/>
              </a:rPr>
              <a:t>litros.</a:t>
            </a:r>
          </a:p>
          <a:p>
            <a:pPr algn="just"/>
            <a:endParaRPr lang="es-PE" dirty="0">
              <a:latin typeface="Comic Sans MS" pitchFamily="66" charset="0"/>
            </a:endParaRPr>
          </a:p>
          <a:p>
            <a:pPr algn="just"/>
            <a:r>
              <a:rPr lang="es-ES" dirty="0">
                <a:latin typeface="Comic Sans MS" pitchFamily="66" charset="0"/>
              </a:rPr>
              <a:t>Esta consideración hace que el almacenamiento de cisterna y tanque elevado juntos sea de aproximadamente 10833 de la dotación diaria.</a:t>
            </a:r>
            <a:endParaRPr lang="es-PE" dirty="0">
              <a:latin typeface="Comic Sans MS" pitchFamily="66" charset="0"/>
            </a:endParaRPr>
          </a:p>
          <a:p>
            <a:endParaRPr lang="es-PE" dirty="0"/>
          </a:p>
        </p:txBody>
      </p:sp>
      <p:sp>
        <p:nvSpPr>
          <p:cNvPr id="5" name="4 CuadroTexto"/>
          <p:cNvSpPr txBox="1"/>
          <p:nvPr/>
        </p:nvSpPr>
        <p:spPr>
          <a:xfrm>
            <a:off x="1187624" y="3140968"/>
            <a:ext cx="7128792" cy="369332"/>
          </a:xfrm>
          <a:prstGeom prst="rect">
            <a:avLst/>
          </a:prstGeom>
          <a:noFill/>
        </p:spPr>
        <p:txBody>
          <a:bodyPr wrap="square" rtlCol="0">
            <a:spAutoFit/>
          </a:bodyPr>
          <a:lstStyle/>
          <a:p>
            <a:pPr algn="ctr"/>
            <a:r>
              <a:rPr lang="es-PE" dirty="0" smtClean="0">
                <a:solidFill>
                  <a:srgbClr val="FFFF00"/>
                </a:solidFill>
                <a:latin typeface="Comic Sans MS" pitchFamily="66" charset="0"/>
              </a:rPr>
              <a:t>DIMENSIONAMIENTO DE CISTERNA Y TANQUE ELEVADO</a:t>
            </a:r>
            <a:endParaRPr lang="es-PE" sz="1400" dirty="0">
              <a:solidFill>
                <a:srgbClr val="FFFF00"/>
              </a:solidFill>
              <a:latin typeface="Comic Sans MS" pitchFamily="66" charset="0"/>
            </a:endParaRPr>
          </a:p>
        </p:txBody>
      </p:sp>
      <p:sp>
        <p:nvSpPr>
          <p:cNvPr id="6" name="5 CuadroTexto"/>
          <p:cNvSpPr txBox="1"/>
          <p:nvPr/>
        </p:nvSpPr>
        <p:spPr>
          <a:xfrm>
            <a:off x="827584" y="3441680"/>
            <a:ext cx="7776864" cy="3416320"/>
          </a:xfrm>
          <a:prstGeom prst="rect">
            <a:avLst/>
          </a:prstGeom>
          <a:noFill/>
        </p:spPr>
        <p:txBody>
          <a:bodyPr wrap="square" rtlCol="0">
            <a:spAutoFit/>
          </a:bodyPr>
          <a:lstStyle/>
          <a:p>
            <a:pPr algn="just"/>
            <a:r>
              <a:rPr lang="es-ES" dirty="0">
                <a:latin typeface="Comic Sans MS" pitchFamily="66" charset="0"/>
              </a:rPr>
              <a:t>Para el dimensionamiento de los tanques de almacenamiento se deben tomar en cuenta una serie de factores: </a:t>
            </a:r>
            <a:endParaRPr lang="es-ES" dirty="0" smtClean="0">
              <a:latin typeface="Comic Sans MS" pitchFamily="66" charset="0"/>
            </a:endParaRPr>
          </a:p>
          <a:p>
            <a:pPr algn="just"/>
            <a:endParaRPr lang="es-PE" dirty="0">
              <a:latin typeface="Comic Sans MS" pitchFamily="66" charset="0"/>
            </a:endParaRPr>
          </a:p>
          <a:p>
            <a:pPr algn="just"/>
            <a:r>
              <a:rPr lang="es-ES" dirty="0">
                <a:latin typeface="Comic Sans MS" pitchFamily="66" charset="0"/>
              </a:rPr>
              <a:t>a. Capacidad Requerida</a:t>
            </a:r>
            <a:endParaRPr lang="es-PE" dirty="0">
              <a:latin typeface="Comic Sans MS" pitchFamily="66" charset="0"/>
            </a:endParaRPr>
          </a:p>
          <a:p>
            <a:pPr algn="just"/>
            <a:r>
              <a:rPr lang="es-ES" dirty="0">
                <a:latin typeface="Comic Sans MS" pitchFamily="66" charset="0"/>
              </a:rPr>
              <a:t>b. Espacio Disponible</a:t>
            </a:r>
            <a:endParaRPr lang="es-PE" dirty="0">
              <a:latin typeface="Comic Sans MS" pitchFamily="66" charset="0"/>
            </a:endParaRPr>
          </a:p>
          <a:p>
            <a:pPr algn="just"/>
            <a:r>
              <a:rPr lang="es-ES" dirty="0">
                <a:latin typeface="Comic Sans MS" pitchFamily="66" charset="0"/>
              </a:rPr>
              <a:t>c. Distancia Vertical entre el techo del tanque y la superficie libre del agua entre 0.30 y 0.40m.</a:t>
            </a:r>
            <a:endParaRPr lang="es-PE" dirty="0">
              <a:latin typeface="Comic Sans MS" pitchFamily="66" charset="0"/>
            </a:endParaRPr>
          </a:p>
          <a:p>
            <a:pPr algn="just"/>
            <a:r>
              <a:rPr lang="es-ES" dirty="0">
                <a:latin typeface="Comic Sans MS" pitchFamily="66" charset="0"/>
              </a:rPr>
              <a:t>d. La distancia vertical entre los ejes de tubos de rebose y de entrada de agua no debe ser menor a 0.15m</a:t>
            </a:r>
            <a:endParaRPr lang="es-PE" dirty="0">
              <a:latin typeface="Comic Sans MS" pitchFamily="66" charset="0"/>
            </a:endParaRPr>
          </a:p>
          <a:p>
            <a:pPr algn="just"/>
            <a:r>
              <a:rPr lang="es-ES" dirty="0">
                <a:latin typeface="Comic Sans MS" pitchFamily="66" charset="0"/>
              </a:rPr>
              <a:t>e. La distancia vertical entre el eje de tubos de rebose y el máximo nivel de agua, nunca debe ser menor a 0.10m</a:t>
            </a:r>
            <a:endParaRPr lang="es-PE" dirty="0">
              <a:latin typeface="Comic Sans MS" pitchFamily="66" charset="0"/>
            </a:endParaRPr>
          </a:p>
          <a:p>
            <a:endParaRPr lang="es-PE" dirty="0"/>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3 CuadroTexto"/>
          <p:cNvSpPr txBox="1"/>
          <p:nvPr/>
        </p:nvSpPr>
        <p:spPr>
          <a:xfrm>
            <a:off x="1547664" y="260648"/>
            <a:ext cx="5832648" cy="461665"/>
          </a:xfrm>
          <a:prstGeom prst="rect">
            <a:avLst/>
          </a:prstGeom>
          <a:noFill/>
        </p:spPr>
        <p:txBody>
          <a:bodyPr wrap="square" rtlCol="0">
            <a:spAutoFit/>
          </a:bodyPr>
          <a:lstStyle/>
          <a:p>
            <a:pPr algn="ctr"/>
            <a:r>
              <a:rPr lang="es-PE" sz="2400" dirty="0" smtClean="0">
                <a:solidFill>
                  <a:srgbClr val="FFFF00"/>
                </a:solidFill>
                <a:latin typeface="Comic Sans MS" pitchFamily="66" charset="0"/>
              </a:rPr>
              <a:t>UBICACIÓN </a:t>
            </a:r>
            <a:endParaRPr lang="es-PE" dirty="0">
              <a:solidFill>
                <a:srgbClr val="FFFF00"/>
              </a:solidFill>
              <a:latin typeface="Comic Sans MS" pitchFamily="66" charset="0"/>
            </a:endParaRPr>
          </a:p>
        </p:txBody>
      </p:sp>
      <p:sp>
        <p:nvSpPr>
          <p:cNvPr id="5" name="4 CuadroTexto"/>
          <p:cNvSpPr txBox="1"/>
          <p:nvPr/>
        </p:nvSpPr>
        <p:spPr>
          <a:xfrm>
            <a:off x="827584" y="764704"/>
            <a:ext cx="7776864" cy="5632311"/>
          </a:xfrm>
          <a:prstGeom prst="rect">
            <a:avLst/>
          </a:prstGeom>
          <a:noFill/>
        </p:spPr>
        <p:txBody>
          <a:bodyPr wrap="square" rtlCol="0">
            <a:spAutoFit/>
          </a:bodyPr>
          <a:lstStyle/>
          <a:p>
            <a:pPr algn="just"/>
            <a:r>
              <a:rPr lang="es-ES" dirty="0">
                <a:latin typeface="Comic Sans MS" pitchFamily="66" charset="0"/>
              </a:rPr>
              <a:t>La ubicación de los tanques de almacenamiento juega mucho con las facilidades que proporcione el Ingeniero o Arquitecto que efectúa los planos arquitectónicos</a:t>
            </a:r>
            <a:endParaRPr lang="es-PE" dirty="0">
              <a:latin typeface="Comic Sans MS" pitchFamily="66" charset="0"/>
            </a:endParaRPr>
          </a:p>
          <a:p>
            <a:pPr algn="just"/>
            <a:r>
              <a:rPr lang="es-ES" dirty="0">
                <a:latin typeface="Comic Sans MS" pitchFamily="66" charset="0"/>
              </a:rPr>
              <a:t>Como simple especulación se indican algunas ubicaciones más factibles, dadas por la experiencia</a:t>
            </a:r>
          </a:p>
          <a:p>
            <a:pPr algn="just"/>
            <a:endParaRPr lang="es-PE" dirty="0">
              <a:latin typeface="Comic Sans MS" pitchFamily="66" charset="0"/>
            </a:endParaRPr>
          </a:p>
          <a:p>
            <a:pPr algn="just">
              <a:buFont typeface="Wingdings" pitchFamily="2" charset="2"/>
              <a:buChar char="v"/>
            </a:pPr>
            <a:r>
              <a:rPr lang="es-ES" dirty="0">
                <a:solidFill>
                  <a:srgbClr val="FFFF00"/>
                </a:solidFill>
                <a:latin typeface="Comic Sans MS" pitchFamily="66" charset="0"/>
              </a:rPr>
              <a:t>De la Cisterna</a:t>
            </a:r>
          </a:p>
          <a:p>
            <a:pPr algn="just"/>
            <a:endParaRPr lang="es-PE" dirty="0">
              <a:latin typeface="Comic Sans MS" pitchFamily="66" charset="0"/>
            </a:endParaRPr>
          </a:p>
          <a:p>
            <a:pPr marL="266700" algn="just"/>
            <a:r>
              <a:rPr lang="es-ES" dirty="0">
                <a:solidFill>
                  <a:srgbClr val="FFFF00"/>
                </a:solidFill>
                <a:latin typeface="Comic Sans MS" pitchFamily="66" charset="0"/>
              </a:rPr>
              <a:t>a. </a:t>
            </a:r>
            <a:r>
              <a:rPr lang="es-ES" dirty="0">
                <a:latin typeface="Comic Sans MS" pitchFamily="66" charset="0"/>
              </a:rPr>
              <a:t>En patios de servicio, alejada en lo posible de dormitorios u oficinas de trabajo</a:t>
            </a:r>
            <a:endParaRPr lang="es-PE" dirty="0">
              <a:latin typeface="Comic Sans MS" pitchFamily="66" charset="0"/>
            </a:endParaRPr>
          </a:p>
          <a:p>
            <a:pPr marL="266700" algn="just"/>
            <a:r>
              <a:rPr lang="es-ES" dirty="0">
                <a:solidFill>
                  <a:srgbClr val="FFFF00"/>
                </a:solidFill>
                <a:latin typeface="Comic Sans MS" pitchFamily="66" charset="0"/>
              </a:rPr>
              <a:t>b. </a:t>
            </a:r>
            <a:r>
              <a:rPr lang="es-ES" dirty="0">
                <a:latin typeface="Comic Sans MS" pitchFamily="66" charset="0"/>
              </a:rPr>
              <a:t>En la caja de la escalera. Esto permite colocar los equipos de bombeo bajo la escalera</a:t>
            </a:r>
          </a:p>
          <a:p>
            <a:pPr marL="266700"/>
            <a:r>
              <a:rPr lang="es-ES" dirty="0">
                <a:solidFill>
                  <a:srgbClr val="FFFF00"/>
                </a:solidFill>
                <a:latin typeface="Comic Sans MS" pitchFamily="66" charset="0"/>
              </a:rPr>
              <a:t>c. </a:t>
            </a:r>
            <a:r>
              <a:rPr lang="es-ES" dirty="0">
                <a:latin typeface="Comic Sans MS" pitchFamily="66" charset="0"/>
              </a:rPr>
              <a:t>Jardines</a:t>
            </a:r>
            <a:endParaRPr lang="es-PE" dirty="0">
              <a:latin typeface="Comic Sans MS" pitchFamily="66" charset="0"/>
            </a:endParaRPr>
          </a:p>
          <a:p>
            <a:pPr marL="266700"/>
            <a:r>
              <a:rPr lang="es-ES" dirty="0">
                <a:solidFill>
                  <a:srgbClr val="FFFF00"/>
                </a:solidFill>
                <a:latin typeface="Comic Sans MS" pitchFamily="66" charset="0"/>
              </a:rPr>
              <a:t>d. </a:t>
            </a:r>
            <a:r>
              <a:rPr lang="es-ES" dirty="0">
                <a:latin typeface="Comic Sans MS" pitchFamily="66" charset="0"/>
              </a:rPr>
              <a:t>Pasadizos</a:t>
            </a:r>
            <a:endParaRPr lang="es-PE" dirty="0">
              <a:latin typeface="Comic Sans MS" pitchFamily="66" charset="0"/>
            </a:endParaRPr>
          </a:p>
          <a:p>
            <a:pPr marL="266700"/>
            <a:r>
              <a:rPr lang="es-ES" dirty="0">
                <a:solidFill>
                  <a:srgbClr val="FFFF00"/>
                </a:solidFill>
                <a:latin typeface="Comic Sans MS" pitchFamily="66" charset="0"/>
              </a:rPr>
              <a:t>e. </a:t>
            </a:r>
            <a:r>
              <a:rPr lang="es-ES" dirty="0">
                <a:latin typeface="Comic Sans MS" pitchFamily="66" charset="0"/>
              </a:rPr>
              <a:t>Garajes</a:t>
            </a:r>
            <a:endParaRPr lang="es-PE" dirty="0">
              <a:latin typeface="Comic Sans MS" pitchFamily="66" charset="0"/>
            </a:endParaRPr>
          </a:p>
          <a:p>
            <a:pPr marL="266700"/>
            <a:r>
              <a:rPr lang="es-ES" dirty="0">
                <a:solidFill>
                  <a:srgbClr val="FFFF00"/>
                </a:solidFill>
                <a:latin typeface="Comic Sans MS" pitchFamily="66" charset="0"/>
              </a:rPr>
              <a:t>f. </a:t>
            </a:r>
            <a:r>
              <a:rPr lang="es-ES" dirty="0">
                <a:latin typeface="Comic Sans MS" pitchFamily="66" charset="0"/>
              </a:rPr>
              <a:t>Cuartos Especiales</a:t>
            </a:r>
          </a:p>
          <a:p>
            <a:endParaRPr lang="es-PE" dirty="0">
              <a:latin typeface="Comic Sans MS" pitchFamily="66" charset="0"/>
            </a:endParaRPr>
          </a:p>
          <a:p>
            <a:r>
              <a:rPr lang="es-ES" dirty="0">
                <a:latin typeface="Comic Sans MS" pitchFamily="66" charset="0"/>
              </a:rPr>
              <a:t>Lo importante es buscar la independencia del sistema, es decir, de fácil acceso en cualquier momento.</a:t>
            </a:r>
            <a:endParaRPr lang="es-PE" dirty="0">
              <a:latin typeface="Comic Sans MS" pitchFamily="66" charset="0"/>
            </a:endParaRPr>
          </a:p>
          <a:p>
            <a:pPr algn="just"/>
            <a:endParaRPr lang="es-PE" dirty="0"/>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3 Rectángulo"/>
          <p:cNvSpPr/>
          <p:nvPr/>
        </p:nvSpPr>
        <p:spPr>
          <a:xfrm>
            <a:off x="611560" y="116632"/>
            <a:ext cx="8208912" cy="2585323"/>
          </a:xfrm>
          <a:prstGeom prst="rect">
            <a:avLst/>
          </a:prstGeom>
        </p:spPr>
        <p:txBody>
          <a:bodyPr wrap="square">
            <a:spAutoFit/>
          </a:bodyPr>
          <a:lstStyle/>
          <a:p>
            <a:pPr algn="just">
              <a:buFont typeface="Wingdings" pitchFamily="2" charset="2"/>
              <a:buChar char="v"/>
            </a:pPr>
            <a:r>
              <a:rPr lang="es-ES" b="1" dirty="0" smtClean="0">
                <a:solidFill>
                  <a:srgbClr val="FFFF00"/>
                </a:solidFill>
                <a:latin typeface="Comic Sans MS" pitchFamily="66" charset="0"/>
              </a:rPr>
              <a:t>Del </a:t>
            </a:r>
            <a:r>
              <a:rPr lang="es-ES" b="1" dirty="0">
                <a:solidFill>
                  <a:srgbClr val="FFFF00"/>
                </a:solidFill>
                <a:latin typeface="Comic Sans MS" pitchFamily="66" charset="0"/>
              </a:rPr>
              <a:t>Tanque </a:t>
            </a:r>
            <a:r>
              <a:rPr lang="es-ES" b="1" dirty="0" smtClean="0">
                <a:solidFill>
                  <a:srgbClr val="FFFF00"/>
                </a:solidFill>
                <a:latin typeface="Comic Sans MS" pitchFamily="66" charset="0"/>
              </a:rPr>
              <a:t>elevado</a:t>
            </a:r>
          </a:p>
          <a:p>
            <a:pPr algn="just"/>
            <a:endParaRPr lang="es-PE" dirty="0">
              <a:solidFill>
                <a:srgbClr val="FFFF00"/>
              </a:solidFill>
              <a:latin typeface="Comic Sans MS" pitchFamily="66" charset="0"/>
            </a:endParaRPr>
          </a:p>
          <a:p>
            <a:pPr marL="266700" algn="just"/>
            <a:r>
              <a:rPr lang="es-ES" b="1" dirty="0">
                <a:solidFill>
                  <a:srgbClr val="FFFF00"/>
                </a:solidFill>
                <a:latin typeface="Comic Sans MS" pitchFamily="66" charset="0"/>
              </a:rPr>
              <a:t>a.</a:t>
            </a:r>
            <a:r>
              <a:rPr lang="es-ES" dirty="0">
                <a:solidFill>
                  <a:srgbClr val="FFFF00"/>
                </a:solidFill>
                <a:latin typeface="Comic Sans MS" pitchFamily="66" charset="0"/>
              </a:rPr>
              <a:t> </a:t>
            </a:r>
            <a:r>
              <a:rPr lang="es-ES" dirty="0">
                <a:latin typeface="Comic Sans MS" pitchFamily="66" charset="0"/>
              </a:rPr>
              <a:t>Sobre la caja de la escalera </a:t>
            </a:r>
            <a:endParaRPr lang="es-PE" dirty="0">
              <a:latin typeface="Comic Sans MS" pitchFamily="66" charset="0"/>
            </a:endParaRPr>
          </a:p>
          <a:p>
            <a:pPr marL="266700" algn="just"/>
            <a:r>
              <a:rPr lang="es-ES" b="1" dirty="0">
                <a:solidFill>
                  <a:srgbClr val="FFFF00"/>
                </a:solidFill>
                <a:latin typeface="Comic Sans MS" pitchFamily="66" charset="0"/>
              </a:rPr>
              <a:t>b.</a:t>
            </a:r>
            <a:r>
              <a:rPr lang="es-ES" dirty="0">
                <a:solidFill>
                  <a:srgbClr val="FFFF00"/>
                </a:solidFill>
                <a:latin typeface="Comic Sans MS" pitchFamily="66" charset="0"/>
              </a:rPr>
              <a:t> </a:t>
            </a:r>
            <a:r>
              <a:rPr lang="es-ES" dirty="0">
                <a:latin typeface="Comic Sans MS" pitchFamily="66" charset="0"/>
              </a:rPr>
              <a:t>Lo mas alejado del frente del edificio por razones de estética</a:t>
            </a:r>
            <a:endParaRPr lang="es-PE" dirty="0">
              <a:latin typeface="Comic Sans MS" pitchFamily="66" charset="0"/>
            </a:endParaRPr>
          </a:p>
          <a:p>
            <a:pPr marL="266700" algn="just"/>
            <a:r>
              <a:rPr lang="es-ES" b="1" dirty="0">
                <a:solidFill>
                  <a:srgbClr val="FFFF00"/>
                </a:solidFill>
                <a:latin typeface="Comic Sans MS" pitchFamily="66" charset="0"/>
              </a:rPr>
              <a:t>c.</a:t>
            </a:r>
            <a:r>
              <a:rPr lang="es-ES" dirty="0">
                <a:solidFill>
                  <a:srgbClr val="FFFF00"/>
                </a:solidFill>
                <a:latin typeface="Comic Sans MS" pitchFamily="66" charset="0"/>
              </a:rPr>
              <a:t> </a:t>
            </a:r>
            <a:r>
              <a:rPr lang="es-ES" dirty="0">
                <a:latin typeface="Comic Sans MS" pitchFamily="66" charset="0"/>
              </a:rPr>
              <a:t>Si es posible en la parte céntrica de los servicios a atender</a:t>
            </a:r>
            <a:endParaRPr lang="es-PE" dirty="0">
              <a:latin typeface="Comic Sans MS" pitchFamily="66" charset="0"/>
            </a:endParaRPr>
          </a:p>
          <a:p>
            <a:pPr marL="266700" algn="just"/>
            <a:r>
              <a:rPr lang="es-ES" b="1" dirty="0">
                <a:solidFill>
                  <a:srgbClr val="FFFF00"/>
                </a:solidFill>
                <a:latin typeface="Comic Sans MS" pitchFamily="66" charset="0"/>
              </a:rPr>
              <a:t>d.</a:t>
            </a:r>
            <a:r>
              <a:rPr lang="es-ES" dirty="0">
                <a:solidFill>
                  <a:srgbClr val="FFFF00"/>
                </a:solidFill>
                <a:latin typeface="Comic Sans MS" pitchFamily="66" charset="0"/>
              </a:rPr>
              <a:t> </a:t>
            </a:r>
            <a:r>
              <a:rPr lang="es-ES" dirty="0">
                <a:latin typeface="Comic Sans MS" pitchFamily="66" charset="0"/>
              </a:rPr>
              <a:t>Debe ubicarse a una altura adecuada sobre el nivel de azotea a fin de que se garantice una presión de 3.50 m (5 lbs./pulg.2) en el aparato mas desfavorable</a:t>
            </a:r>
            <a:endParaRPr lang="es-PE" dirty="0">
              <a:latin typeface="Comic Sans MS" pitchFamily="66" charset="0"/>
            </a:endParaRPr>
          </a:p>
          <a:p>
            <a:pPr algn="just"/>
            <a:endParaRPr lang="es-PE" dirty="0"/>
          </a:p>
        </p:txBody>
      </p:sp>
      <p:sp>
        <p:nvSpPr>
          <p:cNvPr id="5" name="4 CuadroTexto"/>
          <p:cNvSpPr txBox="1"/>
          <p:nvPr/>
        </p:nvSpPr>
        <p:spPr>
          <a:xfrm>
            <a:off x="1691680" y="2420888"/>
            <a:ext cx="5832648" cy="400110"/>
          </a:xfrm>
          <a:prstGeom prst="rect">
            <a:avLst/>
          </a:prstGeom>
          <a:noFill/>
        </p:spPr>
        <p:txBody>
          <a:bodyPr wrap="square" rtlCol="0">
            <a:spAutoFit/>
          </a:bodyPr>
          <a:lstStyle/>
          <a:p>
            <a:pPr algn="ctr"/>
            <a:r>
              <a:rPr lang="es-PE" sz="2000" dirty="0" smtClean="0">
                <a:solidFill>
                  <a:srgbClr val="FFFF00"/>
                </a:solidFill>
                <a:latin typeface="Comic Sans MS" pitchFamily="66" charset="0"/>
              </a:rPr>
              <a:t>APECTOS SANITARIOS </a:t>
            </a:r>
            <a:endParaRPr lang="es-PE" sz="1600" dirty="0">
              <a:solidFill>
                <a:srgbClr val="FFFF00"/>
              </a:solidFill>
              <a:latin typeface="Comic Sans MS" pitchFamily="66" charset="0"/>
            </a:endParaRPr>
          </a:p>
        </p:txBody>
      </p:sp>
      <p:sp>
        <p:nvSpPr>
          <p:cNvPr id="6" name="5 Rectángulo"/>
          <p:cNvSpPr/>
          <p:nvPr/>
        </p:nvSpPr>
        <p:spPr>
          <a:xfrm>
            <a:off x="683568" y="2852936"/>
            <a:ext cx="5256584" cy="1477328"/>
          </a:xfrm>
          <a:prstGeom prst="rect">
            <a:avLst/>
          </a:prstGeom>
        </p:spPr>
        <p:txBody>
          <a:bodyPr wrap="square">
            <a:spAutoFit/>
          </a:bodyPr>
          <a:lstStyle/>
          <a:p>
            <a:pPr algn="just">
              <a:buFont typeface="Wingdings" pitchFamily="2" charset="2"/>
              <a:buChar char="v"/>
            </a:pPr>
            <a:r>
              <a:rPr lang="es-ES" dirty="0" smtClean="0">
                <a:solidFill>
                  <a:srgbClr val="FFFF00"/>
                </a:solidFill>
                <a:latin typeface="Comic Sans MS" pitchFamily="66" charset="0"/>
              </a:rPr>
              <a:t>Tapa Sanitaria</a:t>
            </a:r>
            <a:endParaRPr lang="es-PE" dirty="0" smtClean="0">
              <a:solidFill>
                <a:srgbClr val="FFFF00"/>
              </a:solidFill>
              <a:latin typeface="Comic Sans MS" pitchFamily="66" charset="0"/>
            </a:endParaRPr>
          </a:p>
          <a:p>
            <a:pPr marL="266700" algn="just"/>
            <a:r>
              <a:rPr lang="es-ES" dirty="0" smtClean="0">
                <a:latin typeface="Comic Sans MS" pitchFamily="66" charset="0"/>
              </a:rPr>
              <a:t>La </a:t>
            </a:r>
            <a:r>
              <a:rPr lang="es-ES" dirty="0">
                <a:latin typeface="Comic Sans MS" pitchFamily="66" charset="0"/>
              </a:rPr>
              <a:t>tapa de cisterna o tanque elevado debe ser de forma que se indica en la figura a fin de evitar que las aguas de limpieza de pisos o aguas de lluvia penetren en los tanques. </a:t>
            </a:r>
            <a:endParaRPr lang="es-PE" dirty="0"/>
          </a:p>
        </p:txBody>
      </p:sp>
      <p:sp>
        <p:nvSpPr>
          <p:cNvPr id="7" name="6 Rectángulo"/>
          <p:cNvSpPr/>
          <p:nvPr/>
        </p:nvSpPr>
        <p:spPr>
          <a:xfrm>
            <a:off x="683568" y="4653136"/>
            <a:ext cx="8208912" cy="2031325"/>
          </a:xfrm>
          <a:prstGeom prst="rect">
            <a:avLst/>
          </a:prstGeom>
        </p:spPr>
        <p:txBody>
          <a:bodyPr wrap="square">
            <a:spAutoFit/>
          </a:bodyPr>
          <a:lstStyle/>
          <a:p>
            <a:pPr>
              <a:buFont typeface="Wingdings" pitchFamily="2" charset="2"/>
              <a:buChar char="v"/>
            </a:pPr>
            <a:r>
              <a:rPr lang="es-ES" dirty="0">
                <a:solidFill>
                  <a:srgbClr val="FFFF00"/>
                </a:solidFill>
                <a:latin typeface="Comic Sans MS" pitchFamily="66" charset="0"/>
              </a:rPr>
              <a:t>Tubo de Ventilación</a:t>
            </a:r>
            <a:endParaRPr lang="es-PE" dirty="0">
              <a:solidFill>
                <a:srgbClr val="FFFF00"/>
              </a:solidFill>
              <a:latin typeface="Comic Sans MS" pitchFamily="66" charset="0"/>
            </a:endParaRPr>
          </a:p>
          <a:p>
            <a:pPr marL="266700"/>
            <a:r>
              <a:rPr lang="es-ES" dirty="0">
                <a:latin typeface="Comic Sans MS" pitchFamily="66" charset="0"/>
              </a:rPr>
              <a:t>Este tubo permite la salida del aire caliente y la expulsión o admisión de aire del </a:t>
            </a:r>
            <a:r>
              <a:rPr lang="es-ES" dirty="0" smtClean="0">
                <a:latin typeface="Comic Sans MS" pitchFamily="66" charset="0"/>
              </a:rPr>
              <a:t>tanque cuando entra o sale el agua. Se efectúa en forma de U invertido con uno de sus lados alargado mas que otro que es el que cruza la losa del tanque. El extremo que da al exterior debe protegerse con malla de alambre para evitar la entrada de insectos animales pequeños.</a:t>
            </a:r>
            <a:endParaRPr lang="es-PE" dirty="0">
              <a:latin typeface="Comic Sans MS" pitchFamily="66" charset="0"/>
            </a:endParaRPr>
          </a:p>
          <a:p>
            <a:pPr algn="just"/>
            <a:endParaRPr lang="es-PE" dirty="0"/>
          </a:p>
        </p:txBody>
      </p:sp>
      <p:pic>
        <p:nvPicPr>
          <p:cNvPr id="8" name="7 Imagen" descr="Drawing1"/>
          <p:cNvPicPr/>
          <p:nvPr/>
        </p:nvPicPr>
        <p:blipFill>
          <a:blip r:embed="rId3" cstate="print">
            <a:extLst>
              <a:ext uri="{28A0092B-C50C-407E-A947-70E740481C1C}">
                <a14:useLocalDpi xmlns:a14="http://schemas.microsoft.com/office/drawing/2010/main" val="0"/>
              </a:ext>
            </a:extLst>
          </a:blip>
          <a:srcRect l="1263" t="20020" r="1901" b="18198"/>
          <a:stretch>
            <a:fillRect/>
          </a:stretch>
        </p:blipFill>
        <p:spPr bwMode="auto">
          <a:xfrm>
            <a:off x="6282190" y="3084534"/>
            <a:ext cx="2484276" cy="1261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3 Rectángulo"/>
          <p:cNvSpPr/>
          <p:nvPr/>
        </p:nvSpPr>
        <p:spPr>
          <a:xfrm>
            <a:off x="467544" y="188641"/>
            <a:ext cx="8208912" cy="2031325"/>
          </a:xfrm>
          <a:prstGeom prst="rect">
            <a:avLst/>
          </a:prstGeom>
        </p:spPr>
        <p:txBody>
          <a:bodyPr wrap="square">
            <a:spAutoFit/>
          </a:bodyPr>
          <a:lstStyle/>
          <a:p>
            <a:pPr>
              <a:buFont typeface="Wingdings" pitchFamily="2" charset="2"/>
              <a:buChar char="v"/>
            </a:pPr>
            <a:r>
              <a:rPr lang="es-ES" dirty="0" smtClean="0">
                <a:solidFill>
                  <a:srgbClr val="FFFF00"/>
                </a:solidFill>
                <a:latin typeface="Comic Sans MS" pitchFamily="66" charset="0"/>
              </a:rPr>
              <a:t>Reboses de Tanques de Almacenamiento</a:t>
            </a:r>
          </a:p>
          <a:p>
            <a:pPr algn="just"/>
            <a:endParaRPr lang="es-PE" dirty="0" smtClean="0">
              <a:latin typeface="Comic Sans MS" pitchFamily="66" charset="0"/>
            </a:endParaRPr>
          </a:p>
          <a:p>
            <a:pPr marL="173038" algn="just"/>
            <a:r>
              <a:rPr lang="es-ES" dirty="0" smtClean="0">
                <a:solidFill>
                  <a:srgbClr val="FFFF00"/>
                </a:solidFill>
                <a:latin typeface="Comic Sans MS" pitchFamily="66" charset="0"/>
              </a:rPr>
              <a:t>a. Rebose de Cisterna. </a:t>
            </a:r>
            <a:r>
              <a:rPr lang="es-ES" dirty="0" smtClean="0">
                <a:latin typeface="Comic Sans MS" pitchFamily="66" charset="0"/>
              </a:rPr>
              <a:t>El rebose del agua de la cisterna deberá disponerse al sistema de desagüe del edificio en forma indirecta, es decir, con descarga libre con malla de alambre a fin de evitar que los insectos o malos olores ingresen a la cisterna.</a:t>
            </a:r>
            <a:endParaRPr lang="es-PE" dirty="0" smtClean="0">
              <a:latin typeface="Comic Sans MS" pitchFamily="66" charset="0"/>
            </a:endParaRPr>
          </a:p>
          <a:p>
            <a:pPr algn="just"/>
            <a:endParaRPr lang="es-PE" dirty="0"/>
          </a:p>
        </p:txBody>
      </p:sp>
      <p:sp>
        <p:nvSpPr>
          <p:cNvPr id="5" name="4 Rectángulo"/>
          <p:cNvSpPr/>
          <p:nvPr/>
        </p:nvSpPr>
        <p:spPr>
          <a:xfrm>
            <a:off x="683568" y="1916832"/>
            <a:ext cx="8208912" cy="1477328"/>
          </a:xfrm>
          <a:prstGeom prst="rect">
            <a:avLst/>
          </a:prstGeom>
        </p:spPr>
        <p:txBody>
          <a:bodyPr wrap="square">
            <a:spAutoFit/>
          </a:bodyPr>
          <a:lstStyle/>
          <a:p>
            <a:pPr algn="just"/>
            <a:r>
              <a:rPr lang="es-ES" dirty="0">
                <a:solidFill>
                  <a:srgbClr val="FFFF00"/>
                </a:solidFill>
                <a:latin typeface="Comic Sans MS" pitchFamily="66" charset="0"/>
              </a:rPr>
              <a:t>b. Rebose de Tanque elevado. </a:t>
            </a:r>
            <a:r>
              <a:rPr lang="es-ES" dirty="0">
                <a:latin typeface="Comic Sans MS" pitchFamily="66" charset="0"/>
              </a:rPr>
              <a:t>Igualmente el rebose del tanque elevado deberá disponerse a la bajante mas cercana en forma indirecta, mediante brecha o interruptor de aire de 5cm. de altura como mínimo. Para esto el tubo de rebose del tanque elevado se corta y a 5cm.se coloca un embudo de recepción del agua de rebose </a:t>
            </a:r>
            <a:endParaRPr lang="es-PE" dirty="0">
              <a:latin typeface="Comic Sans MS" pitchFamily="66" charset="0"/>
            </a:endParaRPr>
          </a:p>
        </p:txBody>
      </p:sp>
      <p:graphicFrame>
        <p:nvGraphicFramePr>
          <p:cNvPr id="6" name="5 Tabla"/>
          <p:cNvGraphicFramePr>
            <a:graphicFrameLocks noGrp="1"/>
          </p:cNvGraphicFramePr>
          <p:nvPr/>
        </p:nvGraphicFramePr>
        <p:xfrm>
          <a:off x="2195736" y="3645024"/>
          <a:ext cx="5073357" cy="2878048"/>
        </p:xfrm>
        <a:graphic>
          <a:graphicData uri="http://schemas.openxmlformats.org/drawingml/2006/table">
            <a:tbl>
              <a:tblPr/>
              <a:tblGrid>
                <a:gridCol w="3082843"/>
                <a:gridCol w="1990514"/>
              </a:tblGrid>
              <a:tr h="719512">
                <a:tc>
                  <a:txBody>
                    <a:bodyPr/>
                    <a:lstStyle/>
                    <a:p>
                      <a:pPr algn="ctr">
                        <a:lnSpc>
                          <a:spcPct val="150000"/>
                        </a:lnSpc>
                        <a:spcAft>
                          <a:spcPts val="1000"/>
                        </a:spcAft>
                      </a:pPr>
                      <a:r>
                        <a:rPr lang="es-ES" sz="1100" dirty="0">
                          <a:solidFill>
                            <a:srgbClr val="FF0000"/>
                          </a:solidFill>
                          <a:latin typeface="Comic Sans MS"/>
                          <a:ea typeface="Calibri"/>
                          <a:cs typeface="Arial"/>
                        </a:rPr>
                        <a:t>Capacidad del Tanque de Almacenamiento</a:t>
                      </a:r>
                      <a:endParaRPr lang="es-PE" sz="1100" dirty="0">
                        <a:solidFill>
                          <a:srgbClr val="FF0000"/>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a:lnSpc>
                          <a:spcPct val="150000"/>
                        </a:lnSpc>
                        <a:spcAft>
                          <a:spcPts val="1000"/>
                        </a:spcAft>
                      </a:pPr>
                      <a:r>
                        <a:rPr lang="es-ES" sz="1100">
                          <a:solidFill>
                            <a:srgbClr val="FF0000"/>
                          </a:solidFill>
                          <a:latin typeface="Comic Sans MS"/>
                          <a:ea typeface="Calibri"/>
                          <a:cs typeface="Arial"/>
                        </a:rPr>
                        <a:t>Diámetro del Tubo de Rebose</a:t>
                      </a:r>
                      <a:endParaRPr lang="es-PE" sz="1100">
                        <a:solidFill>
                          <a:srgbClr val="FF0000"/>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359756">
                <a:tc>
                  <a:txBody>
                    <a:bodyPr/>
                    <a:lstStyle/>
                    <a:p>
                      <a:pPr algn="ctr">
                        <a:lnSpc>
                          <a:spcPct val="150000"/>
                        </a:lnSpc>
                        <a:spcAft>
                          <a:spcPts val="1000"/>
                        </a:spcAft>
                      </a:pPr>
                      <a:r>
                        <a:rPr lang="es-ES" sz="1100">
                          <a:solidFill>
                            <a:srgbClr val="FF0000"/>
                          </a:solidFill>
                          <a:latin typeface="Comic Sans MS"/>
                          <a:ea typeface="Calibri"/>
                          <a:cs typeface="Arial"/>
                        </a:rPr>
                        <a:t>Hasta 5,000 litros</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50000"/>
                        </a:lnSpc>
                        <a:spcAft>
                          <a:spcPts val="1000"/>
                        </a:spcAft>
                      </a:pPr>
                      <a:r>
                        <a:rPr lang="es-ES" sz="1100">
                          <a:solidFill>
                            <a:srgbClr val="FF0000"/>
                          </a:solidFill>
                          <a:latin typeface="Comic Sans MS"/>
                          <a:ea typeface="Calibri"/>
                          <a:cs typeface="Arial"/>
                        </a:rPr>
                        <a:t>2''</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59756">
                <a:tc>
                  <a:txBody>
                    <a:bodyPr/>
                    <a:lstStyle/>
                    <a:p>
                      <a:pPr algn="ctr">
                        <a:lnSpc>
                          <a:spcPct val="150000"/>
                        </a:lnSpc>
                        <a:spcAft>
                          <a:spcPts val="1000"/>
                        </a:spcAft>
                      </a:pPr>
                      <a:r>
                        <a:rPr lang="es-ES" sz="1100">
                          <a:solidFill>
                            <a:srgbClr val="FF0000"/>
                          </a:solidFill>
                          <a:latin typeface="Comic Sans MS"/>
                          <a:ea typeface="Calibri"/>
                          <a:cs typeface="Arial"/>
                        </a:rPr>
                        <a:t>5,001 a 6,000 litros</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50000"/>
                        </a:lnSpc>
                        <a:spcAft>
                          <a:spcPts val="1000"/>
                        </a:spcAft>
                      </a:pPr>
                      <a:r>
                        <a:rPr lang="es-ES" sz="1100">
                          <a:solidFill>
                            <a:srgbClr val="FF0000"/>
                          </a:solidFill>
                          <a:latin typeface="Comic Sans MS"/>
                          <a:ea typeface="Calibri"/>
                          <a:cs typeface="Arial"/>
                        </a:rPr>
                        <a:t>2   1/2''</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59756">
                <a:tc>
                  <a:txBody>
                    <a:bodyPr/>
                    <a:lstStyle/>
                    <a:p>
                      <a:pPr algn="ctr">
                        <a:lnSpc>
                          <a:spcPct val="150000"/>
                        </a:lnSpc>
                        <a:spcAft>
                          <a:spcPts val="1000"/>
                        </a:spcAft>
                      </a:pPr>
                      <a:r>
                        <a:rPr lang="es-ES" sz="1100">
                          <a:solidFill>
                            <a:srgbClr val="FF0000"/>
                          </a:solidFill>
                          <a:latin typeface="Comic Sans MS"/>
                          <a:ea typeface="Calibri"/>
                          <a:cs typeface="Arial"/>
                        </a:rPr>
                        <a:t>6,001 a 12,000 litros</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50000"/>
                        </a:lnSpc>
                        <a:spcAft>
                          <a:spcPts val="1000"/>
                        </a:spcAft>
                      </a:pPr>
                      <a:r>
                        <a:rPr lang="es-ES" sz="1100" dirty="0">
                          <a:solidFill>
                            <a:srgbClr val="FF0000"/>
                          </a:solidFill>
                          <a:latin typeface="Comic Sans MS"/>
                          <a:ea typeface="Calibri"/>
                          <a:cs typeface="Arial"/>
                        </a:rPr>
                        <a:t>3''</a:t>
                      </a:r>
                      <a:endParaRPr lang="es-PE" sz="1100" dirty="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59756">
                <a:tc>
                  <a:txBody>
                    <a:bodyPr/>
                    <a:lstStyle/>
                    <a:p>
                      <a:pPr algn="ctr">
                        <a:lnSpc>
                          <a:spcPct val="150000"/>
                        </a:lnSpc>
                        <a:spcAft>
                          <a:spcPts val="1000"/>
                        </a:spcAft>
                      </a:pPr>
                      <a:r>
                        <a:rPr lang="es-ES" sz="1100">
                          <a:solidFill>
                            <a:srgbClr val="FF0000"/>
                          </a:solidFill>
                          <a:latin typeface="Comic Sans MS"/>
                          <a:ea typeface="Calibri"/>
                          <a:cs typeface="Arial"/>
                        </a:rPr>
                        <a:t>12,001 a 20,000 litros</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50000"/>
                        </a:lnSpc>
                        <a:spcAft>
                          <a:spcPts val="1000"/>
                        </a:spcAft>
                      </a:pPr>
                      <a:r>
                        <a:rPr lang="es-ES" sz="1100">
                          <a:solidFill>
                            <a:srgbClr val="FF0000"/>
                          </a:solidFill>
                          <a:latin typeface="Comic Sans MS"/>
                          <a:ea typeface="Calibri"/>
                          <a:cs typeface="Arial"/>
                        </a:rPr>
                        <a:t>3''  1/2''</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59756">
                <a:tc>
                  <a:txBody>
                    <a:bodyPr/>
                    <a:lstStyle/>
                    <a:p>
                      <a:pPr algn="ctr">
                        <a:lnSpc>
                          <a:spcPct val="150000"/>
                        </a:lnSpc>
                        <a:spcAft>
                          <a:spcPts val="1000"/>
                        </a:spcAft>
                      </a:pPr>
                      <a:r>
                        <a:rPr lang="es-ES" sz="1100">
                          <a:solidFill>
                            <a:srgbClr val="FF0000"/>
                          </a:solidFill>
                          <a:latin typeface="Comic Sans MS"/>
                          <a:ea typeface="Calibri"/>
                          <a:cs typeface="Arial"/>
                        </a:rPr>
                        <a:t>20,001 a 30,000 litros</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50000"/>
                        </a:lnSpc>
                        <a:spcAft>
                          <a:spcPts val="1000"/>
                        </a:spcAft>
                      </a:pPr>
                      <a:r>
                        <a:rPr lang="es-ES" sz="1100">
                          <a:solidFill>
                            <a:srgbClr val="FF0000"/>
                          </a:solidFill>
                          <a:latin typeface="Comic Sans MS"/>
                          <a:ea typeface="Calibri"/>
                          <a:cs typeface="Arial"/>
                        </a:rPr>
                        <a:t>4''</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59756">
                <a:tc>
                  <a:txBody>
                    <a:bodyPr/>
                    <a:lstStyle/>
                    <a:p>
                      <a:pPr algn="ctr">
                        <a:lnSpc>
                          <a:spcPct val="150000"/>
                        </a:lnSpc>
                        <a:spcAft>
                          <a:spcPts val="1000"/>
                        </a:spcAft>
                      </a:pPr>
                      <a:r>
                        <a:rPr lang="es-ES" sz="1100">
                          <a:solidFill>
                            <a:srgbClr val="FF0000"/>
                          </a:solidFill>
                          <a:latin typeface="Comic Sans MS"/>
                          <a:ea typeface="Calibri"/>
                          <a:cs typeface="Arial"/>
                        </a:rPr>
                        <a:t>mayor de 30,000 litros</a:t>
                      </a:r>
                      <a:endParaRPr lang="es-PE" sz="110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50000"/>
                        </a:lnSpc>
                        <a:spcAft>
                          <a:spcPts val="1000"/>
                        </a:spcAft>
                      </a:pPr>
                      <a:r>
                        <a:rPr lang="es-ES" sz="1100" dirty="0">
                          <a:solidFill>
                            <a:srgbClr val="FF0000"/>
                          </a:solidFill>
                          <a:latin typeface="Comic Sans MS"/>
                          <a:ea typeface="Calibri"/>
                          <a:cs typeface="Arial"/>
                        </a:rPr>
                        <a:t>6''</a:t>
                      </a:r>
                      <a:endParaRPr lang="es-PE" sz="1100" dirty="0">
                        <a:solidFill>
                          <a:srgbClr val="FF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3 CuadroTexto"/>
          <p:cNvSpPr txBox="1"/>
          <p:nvPr/>
        </p:nvSpPr>
        <p:spPr>
          <a:xfrm>
            <a:off x="899592" y="332656"/>
            <a:ext cx="7848872" cy="5632311"/>
          </a:xfrm>
          <a:prstGeom prst="rect">
            <a:avLst/>
          </a:prstGeom>
          <a:noFill/>
        </p:spPr>
        <p:txBody>
          <a:bodyPr wrap="square" rtlCol="0">
            <a:spAutoFit/>
          </a:bodyPr>
          <a:lstStyle/>
          <a:p>
            <a:pPr algn="just"/>
            <a:r>
              <a:rPr lang="es-ES" b="1" u="sng" dirty="0">
                <a:solidFill>
                  <a:srgbClr val="FFFF00"/>
                </a:solidFill>
              </a:rPr>
              <a:t>Cálculo de la tubería de Alimentación de la Red Pública hasta la </a:t>
            </a:r>
            <a:r>
              <a:rPr lang="es-ES" b="1" u="sng" dirty="0" smtClean="0">
                <a:solidFill>
                  <a:srgbClr val="FFFF00"/>
                </a:solidFill>
              </a:rPr>
              <a:t>Cisterna</a:t>
            </a:r>
          </a:p>
          <a:p>
            <a:pPr algn="just"/>
            <a:endParaRPr lang="es-PE" dirty="0">
              <a:solidFill>
                <a:srgbClr val="FFFF00"/>
              </a:solidFill>
            </a:endParaRPr>
          </a:p>
          <a:p>
            <a:pPr algn="just"/>
            <a:r>
              <a:rPr lang="es-ES" dirty="0"/>
              <a:t>Debe efectuarse considerando que la cisterna se llena en horas de mínimo consumo en las que se obtiene la presión máxima y que corresponde a un periodo de 4 horas (12 de la noche a 4 de la mañana).</a:t>
            </a:r>
            <a:endParaRPr lang="es-PE" dirty="0"/>
          </a:p>
          <a:p>
            <a:pPr algn="just"/>
            <a:r>
              <a:rPr lang="es-ES" dirty="0"/>
              <a:t>Para el cálculo de la tubería hay que tener en cuenta lo siguiente</a:t>
            </a:r>
            <a:r>
              <a:rPr lang="es-ES" dirty="0" smtClean="0"/>
              <a:t>:</a:t>
            </a:r>
          </a:p>
          <a:p>
            <a:pPr algn="just"/>
            <a:endParaRPr lang="es-PE" dirty="0"/>
          </a:p>
          <a:p>
            <a:pPr algn="just"/>
            <a:r>
              <a:rPr lang="es-ES" b="1" dirty="0">
                <a:solidFill>
                  <a:srgbClr val="FFFF00"/>
                </a:solidFill>
              </a:rPr>
              <a:t>a.</a:t>
            </a:r>
            <a:r>
              <a:rPr lang="es-ES" dirty="0">
                <a:solidFill>
                  <a:srgbClr val="FFFF00"/>
                </a:solidFill>
              </a:rPr>
              <a:t> </a:t>
            </a:r>
            <a:r>
              <a:rPr lang="es-ES" dirty="0"/>
              <a:t>Presión de agua en la red publica en el punto de conexión del servicio.</a:t>
            </a:r>
            <a:endParaRPr lang="es-PE" dirty="0"/>
          </a:p>
          <a:p>
            <a:pPr algn="just"/>
            <a:r>
              <a:rPr lang="es-ES" b="1" dirty="0">
                <a:solidFill>
                  <a:srgbClr val="FFFF00"/>
                </a:solidFill>
              </a:rPr>
              <a:t>b.</a:t>
            </a:r>
            <a:r>
              <a:rPr lang="es-ES" dirty="0">
                <a:solidFill>
                  <a:srgbClr val="FFFF00"/>
                </a:solidFill>
              </a:rPr>
              <a:t> </a:t>
            </a:r>
            <a:r>
              <a:rPr lang="es-ES" dirty="0"/>
              <a:t>Altura estática entre la tubería de la red de distribución pública y el punto de entrega en el edificio.</a:t>
            </a:r>
            <a:endParaRPr lang="es-PE" dirty="0"/>
          </a:p>
          <a:p>
            <a:pPr algn="just"/>
            <a:r>
              <a:rPr lang="es-ES" b="1" dirty="0">
                <a:solidFill>
                  <a:srgbClr val="FFFF00"/>
                </a:solidFill>
              </a:rPr>
              <a:t>c.</a:t>
            </a:r>
            <a:r>
              <a:rPr lang="es-ES" dirty="0">
                <a:solidFill>
                  <a:srgbClr val="FFFF00"/>
                </a:solidFill>
              </a:rPr>
              <a:t> </a:t>
            </a:r>
            <a:r>
              <a:rPr lang="es-ES" dirty="0"/>
              <a:t>Las pérdidas por fricción en tubería y accesorios en la línea de alimentación, desde la red publica hasta el medidor.</a:t>
            </a:r>
            <a:endParaRPr lang="es-PE" dirty="0"/>
          </a:p>
          <a:p>
            <a:pPr algn="just"/>
            <a:r>
              <a:rPr lang="es-ES" b="1" dirty="0">
                <a:solidFill>
                  <a:srgbClr val="FFFF00"/>
                </a:solidFill>
              </a:rPr>
              <a:t>d.</a:t>
            </a:r>
            <a:r>
              <a:rPr lang="es-ES" dirty="0">
                <a:solidFill>
                  <a:srgbClr val="FFFF00"/>
                </a:solidFill>
              </a:rPr>
              <a:t> </a:t>
            </a:r>
            <a:r>
              <a:rPr lang="es-ES" dirty="0"/>
              <a:t>La pérdida de carga en el medidor, la que es recomendable que sea menor del 50% de la carga disponible.</a:t>
            </a:r>
            <a:endParaRPr lang="es-PE" dirty="0"/>
          </a:p>
          <a:p>
            <a:pPr algn="just"/>
            <a:r>
              <a:rPr lang="es-ES" b="1" dirty="0">
                <a:solidFill>
                  <a:srgbClr val="FFFF00"/>
                </a:solidFill>
              </a:rPr>
              <a:t>e.</a:t>
            </a:r>
            <a:r>
              <a:rPr lang="es-ES" dirty="0">
                <a:solidFill>
                  <a:srgbClr val="FFFF00"/>
                </a:solidFill>
              </a:rPr>
              <a:t> </a:t>
            </a:r>
            <a:r>
              <a:rPr lang="es-ES" dirty="0"/>
              <a:t>Las pérdidas de carga en la línea de servicio interno hasta el punto de entrega de la cisterna.</a:t>
            </a:r>
            <a:endParaRPr lang="es-PE" dirty="0"/>
          </a:p>
          <a:p>
            <a:pPr algn="just"/>
            <a:r>
              <a:rPr lang="es-ES" b="1" dirty="0">
                <a:solidFill>
                  <a:srgbClr val="FFFF00"/>
                </a:solidFill>
              </a:rPr>
              <a:t>f.</a:t>
            </a:r>
            <a:r>
              <a:rPr lang="es-ES" dirty="0">
                <a:solidFill>
                  <a:srgbClr val="FFFF00"/>
                </a:solidFill>
              </a:rPr>
              <a:t> </a:t>
            </a:r>
            <a:r>
              <a:rPr lang="es-ES" dirty="0"/>
              <a:t>Volumen de la Cisterna.</a:t>
            </a:r>
            <a:endParaRPr lang="es-PE" dirty="0"/>
          </a:p>
          <a:p>
            <a:pPr algn="just"/>
            <a:r>
              <a:rPr lang="es-ES" b="1" dirty="0">
                <a:solidFill>
                  <a:srgbClr val="FFFF00"/>
                </a:solidFill>
              </a:rPr>
              <a:t>g.</a:t>
            </a:r>
            <a:r>
              <a:rPr lang="es-ES" dirty="0">
                <a:solidFill>
                  <a:srgbClr val="FFFF00"/>
                </a:solidFill>
              </a:rPr>
              <a:t> </a:t>
            </a:r>
            <a:r>
              <a:rPr lang="es-ES" dirty="0"/>
              <a:t>Considerar una presión de salida de agua en la cisterna mínima de 2.00m.</a:t>
            </a:r>
            <a:endParaRPr lang="es-PE" dirty="0"/>
          </a:p>
          <a:p>
            <a:endParaRPr lang="es-PE" dirty="0"/>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1 Título"/>
          <p:cNvSpPr txBox="1">
            <a:spLocks/>
          </p:cNvSpPr>
          <p:nvPr/>
        </p:nvSpPr>
        <p:spPr>
          <a:xfrm>
            <a:off x="642910" y="2000240"/>
            <a:ext cx="7772400" cy="2041529"/>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ES" sz="8800" b="1" u="sng" dirty="0" smtClean="0">
                <a:solidFill>
                  <a:schemeClr val="tx1"/>
                </a:solidFill>
                <a:latin typeface="Comic Sans MS" pitchFamily="66" charset="0"/>
              </a:rPr>
              <a:t>EJEMPLOS</a:t>
            </a:r>
            <a:endParaRPr lang="es-AR" sz="8800" dirty="0">
              <a:solidFill>
                <a:schemeClr val="tx1"/>
              </a:solidFill>
              <a:latin typeface="Comic Sans MS" pitchFamily="66" charset="0"/>
            </a:endParaRPr>
          </a:p>
        </p:txBody>
      </p:sp>
    </p:spTree>
    <p:extLst>
      <p:ext uri="{BB962C8B-B14F-4D97-AF65-F5344CB8AC3E}">
        <p14:creationId xmlns:p14="http://schemas.microsoft.com/office/powerpoint/2010/main" val="49230901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3.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4.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5.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6.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7.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8.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9.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0.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3.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4.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5.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126</TotalTime>
  <Words>2086</Words>
  <Application>Microsoft Office PowerPoint</Application>
  <PresentationFormat>Presentación en pantalla (4:3)</PresentationFormat>
  <Paragraphs>324</Paragraphs>
  <Slides>26</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28" baseType="lpstr">
      <vt:lpstr>Flujo</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Ejemplo Práctico 1:</vt:lpstr>
      <vt:lpstr>Presentación de PowerPoint</vt:lpstr>
      <vt:lpstr>Presentación de PowerPoint</vt:lpstr>
      <vt:lpstr>Presentación de PowerPoint</vt:lpstr>
      <vt:lpstr>Presentación de PowerPoint</vt:lpstr>
      <vt:lpstr>Presentación de PowerPoint</vt:lpstr>
      <vt:lpstr>Presentación de PowerPoint</vt:lpstr>
      <vt:lpstr>Ejemplo Práctico 2:</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REYES-PICHEN</dc:creator>
  <cp:lastModifiedBy>ARQUITECTURA</cp:lastModifiedBy>
  <cp:revision>28</cp:revision>
  <dcterms:created xsi:type="dcterms:W3CDTF">2012-06-05T03:57:31Z</dcterms:created>
  <dcterms:modified xsi:type="dcterms:W3CDTF">2012-10-11T20:09:34Z</dcterms:modified>
</cp:coreProperties>
</file>