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60" r:id="rId4"/>
    <p:sldId id="265" r:id="rId5"/>
    <p:sldId id="259" r:id="rId6"/>
    <p:sldId id="258" r:id="rId7"/>
    <p:sldId id="263" r:id="rId8"/>
    <p:sldId id="264" r:id="rId9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9C7F2EC-51CD-49DA-9719-487235E1D510}" type="datetimeFigureOut">
              <a:rPr lang="es-ES_tradnl" smtClean="0"/>
              <a:pPr/>
              <a:t>07/07/2014</a:t>
            </a:fld>
            <a:endParaRPr lang="es-ES_tradnl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ES_tradnl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4CF980A-810B-4662-A154-0966033C09F8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C7F2EC-51CD-49DA-9719-487235E1D510}" type="datetimeFigureOut">
              <a:rPr lang="es-ES_tradnl" smtClean="0"/>
              <a:pPr/>
              <a:t>07/07/2014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CF980A-810B-4662-A154-0966033C09F8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9C7F2EC-51CD-49DA-9719-487235E1D510}" type="datetimeFigureOut">
              <a:rPr lang="es-ES_tradnl" smtClean="0"/>
              <a:pPr/>
              <a:t>07/07/2014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4CF980A-810B-4662-A154-0966033C09F8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C7F2EC-51CD-49DA-9719-487235E1D510}" type="datetimeFigureOut">
              <a:rPr lang="es-ES_tradnl" smtClean="0"/>
              <a:pPr/>
              <a:t>07/07/2014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CF980A-810B-4662-A154-0966033C09F8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9C7F2EC-51CD-49DA-9719-487235E1D510}" type="datetimeFigureOut">
              <a:rPr lang="es-ES_tradnl" smtClean="0"/>
              <a:pPr/>
              <a:t>07/07/2014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4CF980A-810B-4662-A154-0966033C09F8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C7F2EC-51CD-49DA-9719-487235E1D510}" type="datetimeFigureOut">
              <a:rPr lang="es-ES_tradnl" smtClean="0"/>
              <a:pPr/>
              <a:t>07/07/2014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CF980A-810B-4662-A154-0966033C09F8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C7F2EC-51CD-49DA-9719-487235E1D510}" type="datetimeFigureOut">
              <a:rPr lang="es-ES_tradnl" smtClean="0"/>
              <a:pPr/>
              <a:t>07/07/2014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CF980A-810B-4662-A154-0966033C09F8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C7F2EC-51CD-49DA-9719-487235E1D510}" type="datetimeFigureOut">
              <a:rPr lang="es-ES_tradnl" smtClean="0"/>
              <a:pPr/>
              <a:t>07/07/2014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CF980A-810B-4662-A154-0966033C09F8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9C7F2EC-51CD-49DA-9719-487235E1D510}" type="datetimeFigureOut">
              <a:rPr lang="es-ES_tradnl" smtClean="0"/>
              <a:pPr/>
              <a:t>07/07/2014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CF980A-810B-4662-A154-0966033C09F8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C7F2EC-51CD-49DA-9719-487235E1D510}" type="datetimeFigureOut">
              <a:rPr lang="es-ES_tradnl" smtClean="0"/>
              <a:pPr/>
              <a:t>07/07/2014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CF980A-810B-4662-A154-0966033C09F8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C7F2EC-51CD-49DA-9719-487235E1D510}" type="datetimeFigureOut">
              <a:rPr lang="es-ES_tradnl" smtClean="0"/>
              <a:pPr/>
              <a:t>07/07/2014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CF980A-810B-4662-A154-0966033C09F8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9C7F2EC-51CD-49DA-9719-487235E1D510}" type="datetimeFigureOut">
              <a:rPr lang="es-ES_tradnl" smtClean="0"/>
              <a:pPr/>
              <a:t>07/07/2014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ES_tradnl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4CF980A-810B-4662-A154-0966033C09F8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203848" y="333375"/>
            <a:ext cx="5832648" cy="1143000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FACULTAD </a:t>
            </a:r>
            <a:r>
              <a:rPr kumimoji="0" lang="es-PE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DE EDUCACIÓN Y HUMANIDADES </a:t>
            </a:r>
            <a:br>
              <a:rPr kumimoji="0" lang="es-PE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</a:br>
            <a:r>
              <a:rPr kumimoji="0" lang="es-PE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EDUCACION INICIAL 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539750" y="1484313"/>
            <a:ext cx="8064500" cy="0"/>
          </a:xfrm>
          <a:prstGeom prst="line">
            <a:avLst/>
          </a:prstGeom>
          <a:noFill/>
          <a:ln w="101600" cmpd="thickThin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76325" y="2205038"/>
            <a:ext cx="6553200" cy="1231106"/>
          </a:xfrm>
          <a:prstGeom prst="rect">
            <a:avLst/>
          </a:prstGeom>
          <a:noFill/>
          <a:ln w="38100" cmpd="dbl">
            <a:solidFill>
              <a:srgbClr val="53FF53"/>
            </a:solidFill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53FF53"/>
            </a:extrusionClr>
          </a:sp3d>
        </p:spPr>
        <p:txBody>
          <a:bodyPr anchor="ctr">
            <a:spAutoFit/>
            <a:flatTx/>
          </a:bodyPr>
          <a:lstStyle/>
          <a:p>
            <a:pPr algn="ctr">
              <a:tabLst>
                <a:tab pos="287338" algn="l"/>
                <a:tab pos="990600" algn="l"/>
              </a:tabLst>
              <a:defRPr/>
            </a:pPr>
            <a:r>
              <a:rPr lang="es-ES" sz="24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COORDINACION VISOMOTRIZ Y MOTRICIDAD FINA Y GRUESA</a:t>
            </a:r>
            <a:endParaRPr lang="es-ES" sz="24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algn="ctr">
              <a:tabLst>
                <a:tab pos="287338" algn="l"/>
                <a:tab pos="990600" algn="l"/>
              </a:tabLst>
              <a:defRPr/>
            </a:pPr>
            <a:endParaRPr lang="es-ES" sz="26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auhaus 93" pitchFamily="8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48188" y="4797425"/>
            <a:ext cx="51323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PE" b="1" dirty="0">
                <a:solidFill>
                  <a:schemeClr val="bg1"/>
                </a:solidFill>
              </a:rPr>
              <a:t>Mg.</a:t>
            </a:r>
            <a:r>
              <a:rPr lang="pt-BR" b="1" dirty="0">
                <a:solidFill>
                  <a:schemeClr val="bg1"/>
                </a:solidFill>
              </a:rPr>
              <a:t>  MARY JUANA ALARCON NEIRA</a:t>
            </a:r>
            <a:endParaRPr lang="es-ES" b="1" dirty="0">
              <a:solidFill>
                <a:schemeClr val="bg1"/>
              </a:solidFill>
            </a:endParaRPr>
          </a:p>
          <a:p>
            <a:endParaRPr lang="es-PE" b="1" dirty="0">
              <a:solidFill>
                <a:schemeClr val="bg1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97" y="3212976"/>
            <a:ext cx="3597217" cy="30963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576"/>
            <a:ext cx="2878137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00034" y="1142984"/>
            <a:ext cx="70009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/>
              <a:t>La coordinación </a:t>
            </a:r>
            <a:r>
              <a:rPr lang="es-ES_tradnl" dirty="0" err="1"/>
              <a:t>visomotriz</a:t>
            </a:r>
            <a:r>
              <a:rPr lang="es-ES_tradnl" dirty="0"/>
              <a:t>, implica la capacidad de realizar movimientos coordinados entre el cuerpo y la vista. </a:t>
            </a:r>
            <a:endParaRPr lang="es-ES_tradnl" dirty="0" smtClean="0"/>
          </a:p>
          <a:p>
            <a:endParaRPr lang="es-ES_tradnl" dirty="0"/>
          </a:p>
          <a:p>
            <a:r>
              <a:rPr lang="es-ES_tradnl" dirty="0" smtClean="0"/>
              <a:t>Entonces </a:t>
            </a:r>
            <a:r>
              <a:rPr lang="es-ES_tradnl" dirty="0"/>
              <a:t>tenemos los diferentes tipos de coordinación </a:t>
            </a:r>
            <a:r>
              <a:rPr lang="es-ES_tradnl" dirty="0" err="1"/>
              <a:t>visomotriz</a:t>
            </a:r>
            <a:r>
              <a:rPr lang="es-ES_tradnl" dirty="0"/>
              <a:t> que se pueden estimular: </a:t>
            </a:r>
            <a:endParaRPr lang="es-ES_tradnl" dirty="0" smtClean="0"/>
          </a:p>
          <a:p>
            <a:endParaRPr lang="es-ES_tradnl" dirty="0" smtClean="0"/>
          </a:p>
          <a:p>
            <a:pPr>
              <a:buFont typeface="Wingdings" pitchFamily="2" charset="2"/>
              <a:buChar char="q"/>
            </a:pPr>
            <a:r>
              <a:rPr lang="es-ES_tradnl" dirty="0"/>
              <a:t>Ojo-mano</a:t>
            </a:r>
            <a:endParaRPr lang="es-ES_tradnl" dirty="0" smtClean="0"/>
          </a:p>
          <a:p>
            <a:pPr>
              <a:buFont typeface="Wingdings" pitchFamily="2" charset="2"/>
              <a:buChar char="q"/>
            </a:pPr>
            <a:r>
              <a:rPr lang="es-ES_tradnl" dirty="0"/>
              <a:t>Ojo-pie</a:t>
            </a:r>
            <a:endParaRPr lang="es-ES_tradnl" dirty="0" smtClean="0"/>
          </a:p>
          <a:p>
            <a:pPr>
              <a:buFont typeface="Wingdings" pitchFamily="2" charset="2"/>
              <a:buChar char="q"/>
            </a:pPr>
            <a:r>
              <a:rPr lang="es-ES_tradnl" dirty="0"/>
              <a:t>Ojo -brazos</a:t>
            </a:r>
            <a:endParaRPr lang="es-ES_tradnl" dirty="0" smtClean="0"/>
          </a:p>
          <a:p>
            <a:pPr>
              <a:buFont typeface="Wingdings" pitchFamily="2" charset="2"/>
              <a:buChar char="q"/>
            </a:pPr>
            <a:r>
              <a:rPr lang="es-ES_tradnl" dirty="0"/>
              <a:t>Ojo </a:t>
            </a:r>
            <a:r>
              <a:rPr lang="es-ES_tradnl" dirty="0" smtClean="0"/>
              <a:t>-piernas</a:t>
            </a:r>
          </a:p>
          <a:p>
            <a:pPr>
              <a:buFont typeface="Wingdings" pitchFamily="2" charset="2"/>
              <a:buChar char="q"/>
            </a:pPr>
            <a:r>
              <a:rPr lang="es-ES_tradnl" dirty="0"/>
              <a:t>Ojo -</a:t>
            </a:r>
            <a:r>
              <a:rPr lang="es-ES_tradnl" dirty="0" smtClean="0"/>
              <a:t>cabeza</a:t>
            </a:r>
          </a:p>
          <a:p>
            <a:pPr>
              <a:buFont typeface="Wingdings" pitchFamily="2" charset="2"/>
              <a:buChar char="q"/>
            </a:pPr>
            <a:r>
              <a:rPr lang="es-ES_tradnl" dirty="0"/>
              <a:t>Ojo </a:t>
            </a:r>
            <a:r>
              <a:rPr lang="es-ES_tradnl" dirty="0" smtClean="0"/>
              <a:t>-tronco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000232" y="642918"/>
            <a:ext cx="4227519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s-ES_tradnl" dirty="0" smtClean="0">
                <a:solidFill>
                  <a:prstClr val="black"/>
                </a:solidFill>
              </a:rPr>
              <a:t>LA COORDINACIÓN VISOMOTRIZ </a:t>
            </a:r>
            <a:endParaRPr lang="es-ES_tradnl" dirty="0"/>
          </a:p>
        </p:txBody>
      </p:sp>
      <p:sp>
        <p:nvSpPr>
          <p:cNvPr id="6" name="5 Rectángulo"/>
          <p:cNvSpPr/>
          <p:nvPr/>
        </p:nvSpPr>
        <p:spPr>
          <a:xfrm>
            <a:off x="357158" y="4643446"/>
            <a:ext cx="76438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dirty="0" smtClean="0"/>
              <a:t>Los juegos motrices van a ayudar al niño en esta tarea, perfeccionando estas habilidades al iniciarse la educación preescolar en donde se enfatizan estas actividades pues está comprobado que la coordinación </a:t>
            </a:r>
            <a:r>
              <a:rPr lang="es-ES_tradnl" dirty="0" err="1" smtClean="0"/>
              <a:t>visomotriz</a:t>
            </a:r>
            <a:r>
              <a:rPr lang="es-ES_tradnl" dirty="0" smtClean="0"/>
              <a:t> es fundamental para el inicio de la lectoescritura. El desarrollo de esta es esencial para el niño.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16179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500562" y="2357430"/>
            <a:ext cx="2786082" cy="230832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s-ES_tradnl" dirty="0" smtClean="0">
                <a:solidFill>
                  <a:srgbClr val="C00000"/>
                </a:solidFill>
              </a:rPr>
              <a:t>MOTRICIDAD FINA: </a:t>
            </a:r>
          </a:p>
          <a:p>
            <a:endParaRPr lang="es-ES_tradnl" dirty="0" smtClean="0">
              <a:solidFill>
                <a:srgbClr val="C00000"/>
              </a:solidFill>
            </a:endParaRPr>
          </a:p>
          <a:p>
            <a:pPr algn="just"/>
            <a:r>
              <a:rPr lang="es-ES_tradnl" dirty="0" smtClean="0"/>
              <a:t>Implica movimientos de mayor precisión que requiere del uso de manos, pies o dedos en forma coordinada con la vista.</a:t>
            </a:r>
            <a:endParaRPr lang="es-ES_tradnl" dirty="0"/>
          </a:p>
        </p:txBody>
      </p:sp>
      <p:sp>
        <p:nvSpPr>
          <p:cNvPr id="5" name="4 Rectángulo"/>
          <p:cNvSpPr/>
          <p:nvPr/>
        </p:nvSpPr>
        <p:spPr>
          <a:xfrm>
            <a:off x="2059561" y="328097"/>
            <a:ext cx="2252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ES_tradnl" sz="2800" b="1" dirty="0" smtClean="0">
                <a:solidFill>
                  <a:prstClr val="black"/>
                </a:solidFill>
              </a:rPr>
              <a:t>MOTRICIDAD</a:t>
            </a:r>
            <a:endParaRPr lang="es-ES_tradnl" sz="2800" dirty="0">
              <a:solidFill>
                <a:prstClr val="black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71472" y="1071546"/>
            <a:ext cx="64627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_tradnl" dirty="0">
                <a:solidFill>
                  <a:prstClr val="black"/>
                </a:solidFill>
              </a:rPr>
              <a:t>Está referida al control que el niño es capaz de ejercer sobre su propio cuerpo. La motricidad se divide en gruesa y fina, así tenemos que: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000100" y="2357430"/>
            <a:ext cx="2857520" cy="230832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es-ES_tradnl" dirty="0" smtClean="0">
                <a:solidFill>
                  <a:srgbClr val="C00000"/>
                </a:solidFill>
              </a:rPr>
              <a:t>MOTRICIDAD GRUESA</a:t>
            </a:r>
          </a:p>
          <a:p>
            <a:pPr lvl="0"/>
            <a:endParaRPr lang="es-ES_tradnl" dirty="0">
              <a:solidFill>
                <a:srgbClr val="C00000"/>
              </a:solidFill>
            </a:endParaRPr>
          </a:p>
          <a:p>
            <a:pPr lvl="0" algn="just"/>
            <a:r>
              <a:rPr lang="es-ES_tradnl" dirty="0" smtClean="0">
                <a:solidFill>
                  <a:prstClr val="black"/>
                </a:solidFill>
              </a:rPr>
              <a:t>Está </a:t>
            </a:r>
            <a:r>
              <a:rPr lang="es-ES_tradnl" dirty="0">
                <a:solidFill>
                  <a:prstClr val="black"/>
                </a:solidFill>
              </a:rPr>
              <a:t>referida a la coordinación de movimientos globales de los segmentos gruesos del cuerpo como: cabeza, tronco y extremidades.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115" y="4958271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72" y="4958271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857224" y="1071546"/>
            <a:ext cx="6643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/>
              <a:t>El área motora gruesa que tiene que ver con los cambios de posición del cuerpo y la capacidad de mantener el equilibrio.</a:t>
            </a:r>
            <a:endParaRPr lang="es-ES_tradnl" dirty="0"/>
          </a:p>
        </p:txBody>
      </p:sp>
      <p:pic>
        <p:nvPicPr>
          <p:cNvPr id="25602" name="Picture 2" descr="imag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4000504"/>
            <a:ext cx="1724095" cy="1362069"/>
          </a:xfrm>
          <a:prstGeom prst="rect">
            <a:avLst/>
          </a:prstGeom>
          <a:noFill/>
        </p:spPr>
      </p:pic>
      <p:sp>
        <p:nvSpPr>
          <p:cNvPr id="10" name="9 Rectángulo"/>
          <p:cNvSpPr/>
          <p:nvPr/>
        </p:nvSpPr>
        <p:spPr>
          <a:xfrm>
            <a:off x="714348" y="1928802"/>
            <a:ext cx="67151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_tradnl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El desarrollo del movimiento con el fin de conseguir posturas, palpar los objetos que están a su alrededor reconociéndolos por su tamaño, color, textura, entre </a:t>
            </a:r>
            <a:r>
              <a:rPr lang="es-ES_tradn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otros</a:t>
            </a:r>
          </a:p>
          <a:p>
            <a:pPr lvl="0" algn="just"/>
            <a:r>
              <a:rPr lang="es-ES_tradnl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_tradnl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s-ES_tradnl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El área motora gruesa que tiene que ver con los cambios de posición del cuerpo y la capacidad de mantener el equilibrio.</a:t>
            </a:r>
            <a:br>
              <a:rPr lang="es-ES_tradnl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es-ES_tradnl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57158" y="3714752"/>
            <a:ext cx="5500726" cy="206210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/>
            <a:r>
              <a:rPr lang="es-ES_tradnl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Primero debe sostener la cabeza, después sentarse sin apoyo, mas tarde equilibrarse en sus cuatro extremidades al gatear y por último, alrededor del año de edad, pararse y caminar. La capacidad de caminar en posición erecta es una respuesta a una serie de conductas sensoriales y motoras dirigidas a vencer la fuerza de gravedad.</a:t>
            </a:r>
            <a:br>
              <a:rPr lang="es-ES_tradnl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s-ES_tradnl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Trabajar contra la fuerza de gravedad requiere de esfuerzo, por lo que el niño fácilmente se fatiga y se niega.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500166" y="428604"/>
            <a:ext cx="6143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dirty="0" smtClean="0">
                <a:solidFill>
                  <a:srgbClr val="C00000"/>
                </a:solidFill>
              </a:rPr>
              <a:t>    COORDINACIÓN MOTORA GRUESA</a:t>
            </a:r>
            <a:endParaRPr lang="es-ES_tradnl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340730"/>
              </p:ext>
            </p:extLst>
          </p:nvPr>
        </p:nvGraphicFramePr>
        <p:xfrm>
          <a:off x="285720" y="836712"/>
          <a:ext cx="8246720" cy="3456384"/>
        </p:xfrm>
        <a:graphic>
          <a:graphicData uri="http://schemas.openxmlformats.org/drawingml/2006/table">
            <a:tbl>
              <a:tblPr/>
              <a:tblGrid>
                <a:gridCol w="8246720"/>
              </a:tblGrid>
              <a:tr h="3456384">
                <a:tc>
                  <a:txBody>
                    <a:bodyPr/>
                    <a:lstStyle/>
                    <a:p>
                      <a:pPr algn="just"/>
                      <a:r>
                        <a:rPr lang="es-ES_tradnl" dirty="0"/>
                        <a:t>La coordinación motora fina es toda aquella acción que compromete el uso de las partes finas del cuerpo: manos, pies y dedos. Se refiere más a las destrezas que se tienen con dichas partes en forma individual o entre ellas, por ejemplo, recoger semillas con los dedos de la mano o pañuelos con los dedos de los pies</a:t>
                      </a:r>
                      <a:r>
                        <a:rPr lang="es-ES_tradnl" dirty="0" smtClean="0"/>
                        <a:t>.</a:t>
                      </a:r>
                    </a:p>
                    <a:p>
                      <a:pPr algn="just"/>
                      <a:endParaRPr lang="es-ES_tradnl" dirty="0"/>
                    </a:p>
                    <a:p>
                      <a:pPr algn="just"/>
                      <a:r>
                        <a:rPr lang="es-ES_tradnl" i="1" dirty="0">
                          <a:solidFill>
                            <a:srgbClr val="FF0000"/>
                          </a:solidFill>
                        </a:rPr>
                        <a:t>La coordinación </a:t>
                      </a:r>
                      <a:r>
                        <a:rPr lang="es-ES_tradnl" i="1" dirty="0" err="1">
                          <a:solidFill>
                            <a:srgbClr val="FF0000"/>
                          </a:solidFill>
                        </a:rPr>
                        <a:t>visomotriz</a:t>
                      </a:r>
                      <a:r>
                        <a:rPr lang="es-ES_tradnl" i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s-ES_tradnl" dirty="0"/>
                        <a:t>es parte de la motricidad fina, pero aquí, además de la destreza con las partes finas del cuerpo implica la coordinación de éstas con la </a:t>
                      </a:r>
                      <a:r>
                        <a:rPr lang="es-ES_tradnl" dirty="0" smtClean="0"/>
                        <a:t>vista. En ella se consideran habilidades como dirección, puntería y precisión. Entre algunas actividades tenemos rasgar, enhebrar, lanzar, patear, hacer rodar, etc. </a:t>
                      </a:r>
                      <a:endParaRPr lang="es-ES_tradnl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1979712" y="332656"/>
            <a:ext cx="46070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400" dirty="0" smtClean="0">
                <a:solidFill>
                  <a:srgbClr val="C00000"/>
                </a:solidFill>
              </a:rPr>
              <a:t>    COORDINACIÓN MOTORA FINA</a:t>
            </a:r>
            <a:endParaRPr lang="es-ES_tradnl" sz="2400" dirty="0">
              <a:solidFill>
                <a:srgbClr val="C00000"/>
              </a:solidFill>
            </a:endParaRPr>
          </a:p>
        </p:txBody>
      </p:sp>
      <p:pic>
        <p:nvPicPr>
          <p:cNvPr id="10" name="Picture 1" descr="imag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944" y="5147956"/>
            <a:ext cx="2285984" cy="1632846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988065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974" y="3987940"/>
            <a:ext cx="160020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321571" y="3817907"/>
            <a:ext cx="5572164" cy="147732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_tradnl" dirty="0" smtClean="0"/>
              <a:t>Juegos con los pies</a:t>
            </a:r>
            <a:br>
              <a:rPr lang="es-ES_tradnl" dirty="0" smtClean="0"/>
            </a:br>
            <a:r>
              <a:rPr lang="es-ES_tradnl" dirty="0" smtClean="0"/>
              <a:t>- Levantar pañuelos con los dedos de los pies y ponerlos en una caja.</a:t>
            </a:r>
            <a:br>
              <a:rPr lang="es-ES_tradnl" dirty="0" smtClean="0"/>
            </a:br>
            <a:r>
              <a:rPr lang="es-ES_tradnl" dirty="0" smtClean="0"/>
              <a:t>- Patear una pelota a un arco.</a:t>
            </a:r>
            <a:br>
              <a:rPr lang="es-ES_tradnl" dirty="0" smtClean="0"/>
            </a:br>
            <a:r>
              <a:rPr lang="es-ES_tradnl" dirty="0" smtClean="0"/>
              <a:t>- Rodar una pelota por una línea o camino.</a:t>
            </a:r>
            <a:endParaRPr lang="es-ES_tradnl" dirty="0"/>
          </a:p>
        </p:txBody>
      </p:sp>
      <p:sp>
        <p:nvSpPr>
          <p:cNvPr id="5" name="4 Rectángulo"/>
          <p:cNvSpPr/>
          <p:nvPr/>
        </p:nvSpPr>
        <p:spPr>
          <a:xfrm>
            <a:off x="642910" y="2357430"/>
            <a:ext cx="7000892" cy="120032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s-ES_tradnl" dirty="0" smtClean="0"/>
              <a:t>Jugar "palmaditas" o "</a:t>
            </a:r>
            <a:r>
              <a:rPr lang="es-ES_tradnl" dirty="0" err="1" smtClean="0"/>
              <a:t>sen-sen</a:t>
            </a:r>
            <a:r>
              <a:rPr lang="es-ES_tradnl" dirty="0" smtClean="0"/>
              <a:t>", golpeando las manos en forma cruzada.</a:t>
            </a:r>
            <a:br>
              <a:rPr lang="es-ES_tradnl" dirty="0" smtClean="0"/>
            </a:br>
            <a:r>
              <a:rPr lang="es-ES_tradnl" dirty="0" smtClean="0"/>
              <a:t>- Lanzar objetos a un punto determinado (caja, aro, etc.).</a:t>
            </a:r>
            <a:br>
              <a:rPr lang="es-ES_tradnl" dirty="0" smtClean="0"/>
            </a:br>
            <a:r>
              <a:rPr lang="es-ES_tradnl" dirty="0" smtClean="0"/>
              <a:t>- Empujar una botella haciéndola rodar por una línea.</a:t>
            </a:r>
            <a:endParaRPr lang="es-ES_tradnl" dirty="0"/>
          </a:p>
        </p:txBody>
      </p:sp>
      <p:sp>
        <p:nvSpPr>
          <p:cNvPr id="6" name="5 Rectángulo"/>
          <p:cNvSpPr/>
          <p:nvPr/>
        </p:nvSpPr>
        <p:spPr>
          <a:xfrm>
            <a:off x="428596" y="785794"/>
            <a:ext cx="7358114" cy="1200329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s-ES_tradnl" dirty="0" smtClean="0"/>
              <a:t>. Juegos con los dedos</a:t>
            </a:r>
            <a:br>
              <a:rPr lang="es-ES_tradnl" dirty="0" smtClean="0"/>
            </a:br>
            <a:r>
              <a:rPr lang="es-ES_tradnl" dirty="0" smtClean="0"/>
              <a:t>- Cerrar las manos con fuerza y soltarlas suavemente.</a:t>
            </a:r>
            <a:br>
              <a:rPr lang="es-ES_tradnl" dirty="0" smtClean="0"/>
            </a:br>
            <a:r>
              <a:rPr lang="es-ES_tradnl" dirty="0" smtClean="0"/>
              <a:t>- Unir cada yema de los dedos con el pulgar, uno por uno.</a:t>
            </a:r>
            <a:br>
              <a:rPr lang="es-ES_tradnl" dirty="0" smtClean="0"/>
            </a:br>
            <a:r>
              <a:rPr lang="es-ES_tradnl" dirty="0" smtClean="0"/>
              <a:t>- Con las manos en puño, sacar cada dedo y moverlo</a:t>
            </a:r>
            <a:endParaRPr lang="es-ES_trad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54" y="3985548"/>
            <a:ext cx="17430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295235"/>
            <a:ext cx="198120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224374"/>
            <a:ext cx="2160240" cy="1618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4282" y="928670"/>
            <a:ext cx="742955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_tradnl" sz="1600" dirty="0" smtClean="0"/>
              <a:t>Que </a:t>
            </a:r>
            <a:r>
              <a:rPr lang="es-ES_tradnl" sz="1600" dirty="0"/>
              <a:t>realice trazos libres en harina o sémola dentro de una bandeja con su dedo índice</a:t>
            </a:r>
            <a:r>
              <a:rPr lang="es-ES_tradnl" sz="16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s-ES_tradnl" sz="1600" dirty="0" smtClean="0"/>
          </a:p>
          <a:p>
            <a:pPr>
              <a:buFont typeface="Wingdings" pitchFamily="2" charset="2"/>
              <a:buChar char="q"/>
            </a:pPr>
            <a:r>
              <a:rPr lang="es-ES_tradnl" sz="1600" dirty="0"/>
              <a:t>Realizar bolitas con plastilina o papeles de colores</a:t>
            </a:r>
            <a:r>
              <a:rPr lang="es-ES_tradnl" sz="1600" dirty="0" smtClean="0"/>
              <a:t>.</a:t>
            </a:r>
          </a:p>
          <a:p>
            <a:pPr>
              <a:buFont typeface="Wingdings" pitchFamily="2" charset="2"/>
              <a:buChar char="q"/>
            </a:pPr>
            <a:endParaRPr lang="es-ES_tradnl" sz="1600" dirty="0" smtClean="0"/>
          </a:p>
          <a:p>
            <a:pPr>
              <a:buFont typeface="Wingdings" pitchFamily="2" charset="2"/>
              <a:buChar char="q"/>
            </a:pPr>
            <a:r>
              <a:rPr lang="es-ES_tradnl" sz="1600" dirty="0"/>
              <a:t>Presionar bolitas de plastilina formando lentejitas</a:t>
            </a:r>
            <a:r>
              <a:rPr lang="es-ES_tradnl" sz="1600" dirty="0" smtClean="0"/>
              <a:t>.</a:t>
            </a:r>
          </a:p>
          <a:p>
            <a:endParaRPr lang="es-ES_tradnl" sz="1600" dirty="0" smtClean="0"/>
          </a:p>
          <a:p>
            <a:pPr>
              <a:buFont typeface="Wingdings" pitchFamily="2" charset="2"/>
              <a:buChar char="q"/>
            </a:pPr>
            <a:r>
              <a:rPr lang="es-ES_tradnl" sz="1600" dirty="0"/>
              <a:t>Con juegos de plantado, donde el niño debe sacar e insertar aros o pines de colores empleando la pinza digital (dedos pulgar e índice</a:t>
            </a:r>
            <a:r>
              <a:rPr lang="es-ES_tradnl" sz="1600" dirty="0" smtClean="0"/>
              <a:t>).</a:t>
            </a:r>
          </a:p>
          <a:p>
            <a:pPr>
              <a:buFont typeface="Wingdings" pitchFamily="2" charset="2"/>
              <a:buChar char="q"/>
            </a:pPr>
            <a:endParaRPr lang="es-ES_tradnl" sz="1600" dirty="0" smtClean="0"/>
          </a:p>
          <a:p>
            <a:pPr>
              <a:buFont typeface="Wingdings" pitchFamily="2" charset="2"/>
              <a:buChar char="q"/>
            </a:pPr>
            <a:r>
              <a:rPr lang="es-ES_tradnl" sz="1600" dirty="0"/>
              <a:t>Con material para encajarse entre sí para formar cubos, casitas que también pueden apilarse</a:t>
            </a:r>
            <a:r>
              <a:rPr lang="es-ES_tradnl" sz="1600" dirty="0" smtClean="0"/>
              <a:t>.</a:t>
            </a:r>
          </a:p>
          <a:p>
            <a:pPr>
              <a:buFont typeface="Wingdings" pitchFamily="2" charset="2"/>
              <a:buChar char="q"/>
            </a:pPr>
            <a:endParaRPr lang="es-ES_tradnl" sz="1600" dirty="0" smtClean="0"/>
          </a:p>
          <a:p>
            <a:pPr>
              <a:buFont typeface="Wingdings" pitchFamily="2" charset="2"/>
              <a:buChar char="q"/>
            </a:pPr>
            <a:r>
              <a:rPr lang="es-ES_tradnl" sz="1600" dirty="0"/>
              <a:t>Con bastidores que permitan al niño ?imitar? las actividades que realizan para vestirse y desvestirse, que contenga botones, cierres, </a:t>
            </a:r>
            <a:r>
              <a:rPr lang="es-ES_tradnl" sz="1600" dirty="0" err="1"/>
              <a:t>velcro</a:t>
            </a:r>
            <a:r>
              <a:rPr lang="es-ES_tradnl" sz="1600" dirty="0"/>
              <a:t> (pega-pega), broches, cordones</a:t>
            </a:r>
            <a:r>
              <a:rPr lang="es-ES_tradnl" sz="1600" dirty="0" smtClean="0"/>
              <a:t>.</a:t>
            </a:r>
          </a:p>
          <a:p>
            <a:pPr>
              <a:buFont typeface="Wingdings" pitchFamily="2" charset="2"/>
              <a:buChar char="q"/>
            </a:pPr>
            <a:endParaRPr lang="es-ES_tradnl" sz="1600" dirty="0" smtClean="0"/>
          </a:p>
          <a:p>
            <a:pPr>
              <a:buFont typeface="Wingdings" pitchFamily="2" charset="2"/>
              <a:buChar char="q"/>
            </a:pPr>
            <a:r>
              <a:rPr lang="es-ES_tradnl" sz="1600" dirty="0"/>
              <a:t>Que el niño logre insertar a través de orificios pequeños, realizando pasados.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785786" y="214290"/>
            <a:ext cx="70009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b="1" dirty="0" smtClean="0">
                <a:solidFill>
                  <a:srgbClr val="FF0000"/>
                </a:solidFill>
              </a:rPr>
              <a:t>Actividades que estimulan la coordinación </a:t>
            </a:r>
            <a:r>
              <a:rPr lang="es-ES_tradnl" sz="2000" b="1" dirty="0" err="1" smtClean="0">
                <a:solidFill>
                  <a:srgbClr val="FF0000"/>
                </a:solidFill>
              </a:rPr>
              <a:t>visomotriz</a:t>
            </a:r>
            <a:endParaRPr lang="es-ES_tradnl" sz="2000" b="1" dirty="0" smtClean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956" y="5273761"/>
            <a:ext cx="5256584" cy="13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data:image/jpeg;base64,/9j/4AAQSkZJRgABAQAAAQABAAD/2wCEAAkGBxQTEhUUExQWFhUXFxgYFxgYFx0gHhoYHBwcHBgaGxocHSggHBwlHB0aIjEiJSkrLi4uFx8zODMsNygtLisBCgoKDg0OGxAQGywmICQsLC0sLCwsMDQsLCw0LC8tLDQsLDQ0LCwsLCwsLCwsLCwsLCwsLCwsLCwsLCwsLCwsLP/AABEIAMIBBAMBIgACEQEDEQH/xAAbAAABBQEBAAAAAAAAAAAAAAAFAAIDBAYBB//EAEoQAAEDAgMFBAcDCQYEBwEAAAECAxEAIQQSMQUGQVFhEyJxgTKRobHB0fAUQnIHIzNDUmKS4fEVFoKistJTc8LiJDSDhJPD0xf/xAAaAQACAwEBAAAAAAAAAAAAAAAAAgEDBAUG/8QANxEAAgECAwMKBQQBBQAAAAAAAAECAxEEEiExQVETImFxgZGhsdHwFDJCweEFFTNyUiNTYpKi/9oADAMBAAIRAxEAPwDyXGPJWM4JCuU8fD41Xw7omT53qrBpBNDdwuWcdBgpOnCfdSaxOcZFieR4iq6k9fVTSNInrQDZcXiUhUkTAgT0o0hpBSmUJtpA4+OtZlKSed6INuAHuqiddbnqDx8KlOxMWk9Qw0wiQbgjrVfaqADmzcgRHxquxiylXeE9RSxGIKrRM6zpFMm2rEzlG2zUhzdRVRa6v4zAtpURIIGjgBynqJ9fgQaHvslJgkGwNuunnUPQruODXAHpWp2Buw5i1ZG1oQhvKVrWTx0SkC6ldPbWSaVfWKLbD2qGncylGII6TGpHG0jTjw1CMeLS2ntW5+57SEZVuuLSlwL9IpTnTociVHobnlXNu4PAh8vuhTiiTmSSCDwnLETYa1hN2d83VMKakBQUpR8FGbeGnv1qhtDaZSoHNKpHHrXDnLEPEvW1np09e4zSx+IWIjCDsr66bj2XZOw8KtJU4EggE5RCYSOZAqrtbYLCglWHWidAknMk84Vcj3eFB9xMT9qLzZWoBTYgi9swm3LSijzmEZWjDsu9o4pcDMJSlX3iopsQkAmByuRV/KTneT2+9x6qvCKrNOTfZpsCeG3dZZKQ6UrWqwSAAkeMDMr6tV/GbvYTKQUwTxBgjw4RWDw+8KUJcHalTgWvtHxfMCrupa5KUmBm+6EmIkVRRvKtTyIkIzpkcTfnzp4u5gqSyytmCuJ2Ar7QWUgG4OczGQ8SeB4RV3F7odmP0iSqNClUc9QuR7fCpd4dtoYUFwR2iQm9jmRNiDfQg9azO194HlWVKJE3EGDob8K6eHo0XBOWrZ5X9T/V8bTxMqVKNlG2uln76LDS0AO+mFBRFlKiBxBk011aIMH7ptmESB4cazq9toZkrUdZsb+qZ9lF1vqyiFEghOijew5xxrHUpZZW3Ho8LiXWpRm9ttdoPXhWpsyzp/wkf7a72DQNsOx/8SflUzbBOoBiT3oPDhm60vsx/ZQPJHHwpu0a/QX2todmiENMJBiwaSOHIVP/AGsQkHsmdB+rHHwoOptUCE5rwAkTa3LS80zteaTHisD/AFVGUFUNPsvbOdYCmmUpSCpRKQBlF9eE6eJrFbfxYxD4SgnJMJtlFzcpSALaXNzF+Q1Wx1hDTi1JCYgGCrgMy7lRtpWJ2atTuIBVJlRWqDfidSD0rXTWSnfiZa8nOaRtmdpMJBSMKjLc+kfDyrHb2dmX8zSOzCkyoZpE8xa2nW80ZSsDQKvr3h6vRoBvIPzoifRGviaz0Vzy/ENumGdycY22hwrSskqAGVeWwHHnrWoTtVg2h8f+py/xViN3Z7M3AhZ+7PBP7w5UY7NUSCI4mIN9LSaKq5zGoTagkaE7Vw/Fb46Zv60qyzrIUZJHt+VcpUlYmVSd9PI8/wCyrvY17GxuLg06trV+JxXuTAqTD7IwAe7AYdBcCc3eRIi3FU86uU817LYcR4yG654xl8KmZwS1+glSvwpJ91e9s7PbR6DTafBCR7hUwTSct0CPGcEeGtbt4tYGXDueJQUn/NFWmdx8arVrL+JSPmTXtBRXOx8aXlZCPGT3JHlDH5OsSYzONJ8yfcmrzP5OF/exKR4Nn4qFelBqK4WajlZ8RHiqr3mGZ/J+iAlb61JF4ygX6XMc6na3Awgt+cV4rHwArZBqlk5UueXER16j3maZ3SwSP1CVfiJV7zRHD7Iw6fQYaHg2n5UTueVcAPOlbbEc5Pa2UH9kMEAKbb782DYFhE94RVIbpYQGeyjqFr05elRfEDvNeC/eK6Ej+lVUpN3vxZdVvDLlb1Se0oYXYzTQcDBU0XE5FEKJtIJgKJiYiRzof/dROvbOgwRICQQCIOo5VoJpZqssMsdXSspsyzG4jKDmD75PUoj1ZKsf3SuCl9QIuJQDfyIrRUr8qli/FVf8jN7X3XffSlLmNMJJUPzKZzREk5pJjnTNvbsOYh9SkvhCUkIKchM5dTIUImfZWnVNNg53P+YqkztVI24P7FnLTnTk5a6r7mKT+TlCjLryljgJiPUn41pcJu0y2gISpyExEqnS44UUy0qscm9pUsTVWx2KCthtkQVLJ4E5bepIFNXsMRAXFgJKZ9xFEgetdFRcZYyt/kwErdo/8QfwR/1Gmq3aMWWCetre2jpppVRcsWPrrf4GP3gK2mE4ZAzOrnNlBICVGPSgCSIHSetCd1dkOkuqRfKezJChrqoTN+FGNs7yYZTTi2XUlxRypTOVdrXSYIi5Hsq5uEU/Y0ZeKl5vxZiOHQCt1bm00kaateVNKe8qu7DdJktzGl062vrymsfvM0UPZFJyqSkSLcZI06H216+kK5H1V5hvPszEOYvElLLissKkJ1TlSO7MZiOQvY1VRTvdoWnjJVbqSQ3drDqLS1ALICo7oJGl5jyoslKgCO9wn0ptp7zQ3cjeFGGLiXu0QlWWAWlGVXvaSLW0v5V6S3jkEAhQggG5g35g3HgaWsmpFjx0qPNcTCZJ+/HmPlSrefbEftp/iHzpUmZcCp/qTb2eI/w99Z1FtqGeLPyoavcZarF9Y5y6Vezs0++qjG7xbxDeHS4nMlBUFqaBE5iv0FGJvrNaMOlaev0vzRz8kVvPRE10eVC8DhsUDLmIQ4OI7DKfWF29VElGOFZBGrDppTTUnpXe0oIOkVyOtck8qQ8qAHEDmfXSimn6muA+FADorhSelLN1pZvqaAIMQg9o3+FfvFShquPjvtn91fvFPzGs9D6utmnE/R/VDez6UuyrpWaRcq8znOxFdCa4lf0a4HRzFSkwOlNcKYU5/wAxXvoxgWWQlKnMyiq0cJJtpf20L3i2my2tSQlWbUxaSRaSVG3lXMnjqarJLddPwOnTwNR0H02a8SOo3lgJMZc0iM0gRxMhJ06wOopzcqSk8wD6xNdKDOorpxaTuc3Yym2XD+tZV/ywFf8A2qqcYd/UyLcGreN5+jTnMOk+klJ8Y+NQjZzd4bR6h8qt5SPDy9ETmRJlc/a9bY+FNVniAET1Q58HRSVgURce0/OmK2a0dUg+N/fRmj7SDN7sio/spgqC3MKyVT6dkmRxlSTp+KkMFhXlFSUpWQAFXmLmBKVFBPGx48KujZjI0bQP8A+VTpQBbhRKomrJe+oZ1ZWtcFY5KUHvYpbZOie0A9QNBcHtHEhWVb7ukymSkX0kq16VshUK2EnVKT4gGro4+uvqKJqTXNdjJ7v7wv4hxxHbBARoVBJzSYGtG1N4g6uMr/E0n/aakc2Dh1ekwyf/AE0/Kqx3VwuoYQnqkFJ/ykU/7jW4+CLrx3N++0avCuTfD4M9S3/20qX91mOHbDwxD3++lU/uNTo/6oMy/wAn77QmvabQBl1sAcc6fnWeVtBs49twOoKC0RnzCJuIzTGtqAN/k9fm7jQ/i90VK7uuQ41hS4JUlRzBJjUqiCekUuHjHn6/Sx3CCtaRvU45v/iIP+MfOp0mdNOhrzbHbgvp/RlDg/hPtt7aot7q40WDceDiB7lVmyR4hyUHsketEUs9ZHdbZ+NaMOlHZ8iuVDwgH2mtSq3EUjViqUcrtclz1xTlRZvOneXtpRRwX0pBU8DTb8opt+BoAkzDw8qsYJCVE515EASTHUD41USOtcxd21pFiQBPSQfhSVFNxagtdxbRy51n2BjEnDEDs1Z8oMAKuSfLnVzB7DTlBcm4FuI585oHurhkqUVkSGzlTOmfiYJAJAKRJ/btWixWOUIjidfdFkpuSnRX3jV9PBLDaSk3J6vhfoPQ08NGulLKujqIMRu+PuLI/EAfWRpQt/Yz4m6THJUe+DRwoKlAScoFze+nEayI+8fSNqz+PxqsQ6GUS22lagSNSAcuY2F1KkAaknxIuWWO4dfpNKo+HGxTfwTguqI550xPjOtx66hXhnNcio5xb11q9oYYBHZNlCExcLTMjiCCDbx69axe2dwnSc+BfyG+ZuVBM8Ck/d/Dpe0CxtU0txhxH6ZKMc1J3XB7fIkClJ4RUOIAWZWEq8RPvoGvZu2GDBd8JdUQf4kwa4va+1Ek52EuDnlaVPq71Q3Sk9bHMcakebcMoUU2BVHDvG3TXSpftqxaZ8b0Cwu9C7h7CJChFjnQfEgqsOVr1MrebDj02HU/hcSfYUj31Zlg9wvw1Vq9gv8A2grkPVUiMef2RQtrbmCVPfeTxu2DHjlVTW9q4ZUw9HIqQRPqmo5Km9xRKE47Q2nHDlHhUicWnmfVQrDvNL9HENeClFP+oAe2rg2e5EpGYc0EKH+UmleHgwtIujEJ/aHnT0rB0I9dB1oI1keIqJSaV4VbmJnDxpAg0BSpQ0J9dSpxSx94+dI8LLcyc4bApCg42ooaDN4CrWHxyiO8gA8BM268jPjTQwFefyxuWxjKWxF8GlVL7UeQ9VKtP7PiOjvH5CRL9oamFLgjgQYJ4XB+FAtu45CHkuf+HStKe7DyzYyLoDR5nWrW1tjF1UwFAKSsCSCFJ04QfA86ym8OxcUt3MhhShlAspHX96tWHnhadO8bXsr38RKcby1DWD3vQciFd9alZSpAISJMD0kpIieE6Voy4dK832Pudi0KQrI2gJWFw45cwZ+4FV6InEOxdtuejh//ADrlYp03JOFumw9WEU+aycfVq7l61Ch9c3QkDmFkn1ZPjUhVPOsxUS2501S+ht9c6aBzikoVADpn+dImoyjiRSSensoA6FcKrbSXCNdTFTqVy9tD9rKhI01rVg1etEen8yDOwG4aSUm8HTmVHkQf2OYtRbAtSQTqVAjgf3ZkIOhSePo0N3QdC2ygagkhN7g8Ygiyo4VpcXiUYdorVaATAtYAmIy8geHKra8Wqkr8T2FGquRio8EZ3fPbysOEssx2zhAJiCJMJ1J1JN7gZaqbtOhDbRcVJ7RzKJgFUlKTAUO7AWrS1omse/je1xjClnV9BPKcwyg5dO9ewBua0n9qtuYrDMoUlTaCqTbKpRTmJylURc6pAudKz33m5RUYuHf3M2OAQkozXJX3iYiRPdtqkRoDEXNjJog2QBwSI0EC31xP9YcOk+kbnmeHQG4HKyuZ40xxcc7e/wCB6+1RtViMMucyrjGpSczhuoJCcsiToIIF78xHSs/tnCFlpbtu6gqymyiYsIBOpFHMXjAhOaAcve+UdSdBpN1ZTWKxu0jikpCnEoEF1wm0XS2B74toZ+8aSSi9WJiMHCtG8l6mDxu0FOLUuwKjp7IqniXARcxNWt4tndislCgpB5GQPA8qA4nEx6QtwPEeIq+Mk1oc+UMjy8C3gwQ53SY01Mm3un3GtLursvCYpCklKkuIscri+8DooAkgXsR8689exCrd60yCLVpvyZrUMaB3oU258D7wKSps0M+ITdN9Br3Nxm5lD7o5ZsioPkkc6g/ui+iOzxKTGktqSfNQUq9bPLSSmKzqpJbzlZ29vkZZC9qtCAUOjkVhXsdAikN4MWj9NgQeeVqfa0T8K1kU0g06xE0GZPajAba3xCR3MP2Z4lalR4BJAPtruwt7cWlKlKwjim1G6kskiOGoJjw9db4A866Bzq2GMnB3SHhUhDZHUzeF34wKzDiOzVxAUUkHqlYPvoxhsZg3RKMRl/EkR60qPuqbFYRtwfnG0LHJaUq/1A0Kf3Twa/1CUn9wqR/oIrdD9XkvmXc/W5csRHevfgHsPssLEodbUJiRm/20qO7g7FbYwyktTBcUo51FRBhIgE8IAtSrR+5TeqLlzldICZOs1XxeJQ0nO4sJHMnXwGpq8jBrN8hI9dAsXsNb2KU6+iW0JQlpEHLInMpQOt4jXn4edkpJ2sRh8HeMqlVO0baLa/xxKjW9SHLMMPPfvBMJ/iuPXFWBiMarRlhofvqUojySSDRTMoWEAe6lnPGkcE9rff6FbxUV/HTiutXfjcopbxXF9sfhYT7yacprEccSryQ2PhVwKmuFgTMedRyMOAvxtbc7dSS+xTQMQNMWrzabPwqUPYsfrWl9FYdA9qatJaHD2UuzIN7TpNp9dDpwQ0MTiJvTXsT+xV+3PD9Jh0KH7TK4P8K7eqr2Cw/bR2eh4KGUiLGQb61Sxu0WGQc7yQf2QZP8qx7G95ZxC3GiCM4VmBJHPJJA/eER1i9aKeEknmldLp/OpoWWrG1WMU+K0falp4XN2ckLKVhSWyQtafRzJMFIJHeM8rdazWJx6HFhYILZTYjQ3IJHsojvRi0PbPX+cCe1QFSeBWQYtMngBfQUFOCShpCGwYSiJOumqup4128Lh409Ut20pdOEXzTN7x7W7+Vl0oKDOaVJM8gRprVHY22XStSHHnFZxHecUoTyuSLgn1VV2+/3oWnvTZUQSnhpqKi2dsHEPALabKk5iMwIsRe95FZq8lmuzXCWSO2wdQ+pSiFekiCOvLrzozuu6TiWkp9IEHW0ACeKRok+ynYbZbKWQHU4pL4EKd7MLTMzZKD6PDnxqNOyW4JZxLalBC+0bWkpJSpJBypM3g2qiUYNXXmdPDvEOV75l0NPyPWtn4BxAzvOSqO6lNgABxKbqPUE+FdfdyjMb62tf4R7B94TevP928diMLhGHArtGVqcHZKmB2ZCQUnVJzBWmmUUY2hvW08xnQSDMKSYJSbkSPvTBiLGDm4Ujg0rl9GsqktSltvbuZtxOhPdgGdTGpvBHE3UJB9GsPhVKdcfbBA7NjtCeQSSVDmTKx6qlxuLJKiTYyvWddfE9ePe4UH3V2wpjFLeUicyVJKVcUqg39QquaumTWr2aRc2hsl5LYUoEJUmROt+Y6igzOz+0SptQ/OCS2Z9Lmk8JjQ1qdrbdVibqgRwFBMPhnXHMrSSVaiDy430pYSaRic4Rnd6reZF5opJFepfk6UHVuPTICQk2PpqgqAnWAPUaye9Gx1tKCnEZSq5FoB5gi0H51ofyU7SA7XDq/5ieuiVj/SfM1ZJ3hoYcYnGDyu648UejT0tXDHKuZ/LypR1rMcYWWummlMV2etQQNFdNcLork8KCBqlcjXUgnS5rqWx9f0ops/eNvCpynDuqVE9ohAUDrAMErECPuxemhG7syylBTlZuxq9k4DsWkomTqTlNydfl5Uqz6N+5/UL/hX/ALK5W5acPA6SdJK1/Mx43dZ+7mT+Ej4pp/8AZTibNYl5FrZjmA8rVfSqupvYST4fGsanNPRmenjcUnaM5d7K+Gx+Mas6lrEI5pSAsD8K5Sf4hVrF4p85VNDDFC05gHGsqhwIMRp4A8KHbT2+wwDnWFKBgISZJPAE6DwuTQ/ZP2nE4gYl0FptKVJaaiCQYuofdEDjcm5irZxco/6i13cffWdKdWqqDliElL6bpZn1rgFzi8X+zhR4NqP8qhcVjFCzrCLz3WAffwqZ3Htp9JxtJ5FQ+JqN7bOGR6T7U9FgxGsxVKwU39D8TmqtiNLL/wAr0If7NxDkBeMcvaEgJHqkihb+xMUvFHC/nGWpUEkXcfCYlZIk5bjvEBHAaUe2dtZl2VNrC0oMqymNLhIJtJt5TRf+8iVKcLgU24gEWIJCD3rEFKgDAJAVw0FXUMO6LbtZ+Jrgq9WD5WTtw/AKwG42HbjM0gkHVzvqnmM0gHwihW1dohOZCEjKCRoIsY0q9i94FKBzBSVKFs5STHFQy8OU35kmTXnu9e2nGHylITC0pWJE6yDPWRPmK6dOFKCzy16XqU8ir2XiF8dt1CVsF8nL31yAfSEBNh0Kj6qD47eJK0rCSoFRPPSqiHW3uxL60yJOVItc2BOgtr48Kr7V2QGlSlxBRqBNx061ZOrNpuOwZRWxlL7WuIKpTrCoI9SpAr0rcfZpZwwzSlTiu0I5AgBNucAHzrzVorbyuhsqSFWKkkoKheCRAPhNbTAflDmz7MfvNkHxlKjb1muZiHKSshcRGUo2ijcJV9fQrOb3bUQEFsJSpfEkA5LjSfvaeHqqHaW9qFIAw8yrVRBGUG1gfvewUK3bwX2rFMNEk53ElZ/dGVS5PGwNZ4Q11LcDhHflKmxbj1dezAzhsG2tIPZthLiYsc6e/wD5jPlXjONV2LxTfKVEA/uk6eIsfKvWd/tpkAZVQqZEajlXk+2HCt/tFwIgnKmMyudhHXmT5106to0tTRSk5VdCLaxhlf4ffb+XlWfwwymZiTfw+dFsY8XAQLAggfXy9fGhqEmQCCON+eg+N6xRVzVWe83O5+wkuhxbreYWAkmRMm+Xy1rV4TZbbRKm2wkkAHXQedqyG7iu3PZqW60qJ/NqAmOcg8ya06MA8mIxeIH4ihX/AECorwjGVr+Bzqioy/kqyT4Zbrz+xPtLZ6MQjK4m14PEeHs9QrJ4Tc53D4ht5haVJSq4JglJsoRfgeeoFaxCsWk2fadHJ1kX6ZkmpP7QdH6TCpUObDl/4Vx6hVaW5S7wp00o5KdaElwldea07ywJpoA5momtoMuHIlRQs/ccSQq3KR7Yp6mCnX3z6qSVOUdWjDXwVeirzjpx2rvWgu0pKUTrXAnl9eqm5+tIZSXS004qqIETqKRFBA9XI/XzpyOlNSompEqoA6F+FKlm+vo12gAEjaWLcs3hkt9XVDXzKj/loRvI+Wr4rF5rfosPEDjClmU3ngnnyrRb2uKZwK3EpUZcCFZTBCTyjSVQCeooJsDdNCMruIAW7AIT9xvkADqoczN9K6KqKnBSe17lojtRx0qcc2kb7oq3lqB9lrxCzOEwqGgR+mdmYOkOLlR/wiKM/wB3MQ4mMTjXCOKWxlGkRJmf4RpWoiuLTzHq/lWd4qp9Lt1GGpjKkndaGbb3LwYMlC1qHFTiv+kgVeRuvgxowjzBPvNEFgnQmZ9fxpyQYuPV8qpc5Payh1Zveyi7slAbUllKWibykQCR+1F+fW9Z9rDqQs9o3dPeUEk3SDqFApkRP7PojStgAdRQDeEYpKu0bCFtpT6IB7TrbRaTxTaRVlOq/lew1YPEypz28fIZvZu29gmG8S6tA/OQpJUSpQVy1FuAmsNvEoPqzaECx52t/X2V6Rs78pkNhnE4YKCRlSXELuj9k5k6gWk6xOtee737VbdfUvD4ctNCBCQcluIkW8PPjWxT0sbHZu6MwySCQeGorSbt7uLxRkEJaBAUs+uEjifYJ8qDYDaAQ5n7Jt2Ae6sSPEgHh151p8bt9bzLbnYdiEKSc6Vd1WQHRMTE6ajUc6iN27WfoRPNsS7TVHdJnKEdo9lGie0gAnjERNZTeHdP7KA52qnEqKgkKFwUgElRBg62sKvJ/KP3R/4fvQJ/OQJ4/dMUC3j3qXiglPZpbCZNlEmT1sPZWSKqX1KcMqkZ3mtOwqdvf65mvR/yM4LO88+dGW8qfxuW15hKVfxV5Ip5XP117X+TMuYXYynrK7Z1bgSY9ABLcg8+4TWmnG8jfKroypvdjQtyARCekEeJ4ivOMfjMyiSIHC3DnWi29jApDhKspWCATzIrG4hhwi6goTwI18uNXYjnOyEw10nJLULbF2lh0uA4hC1I6RHioG6h5+uie+uKZeWw5hylQyKCsvAJgpCk6iAVaisYUKHA0xU9RWVRtK4k4yc8zbPR9xcW0FqzLQFQMuYjzA8bVuO1B4jyivAmHSLcKnwmNcQqQqCNCJBB4VFWPKSzFFXDKbzXPdFuR1NMSZ1B868w2fvriUakODksEnwzWPrrY7I3wYfsuWlfvWT5LsPXBqh0pIxTw849PUHVtpUMqgFDkRIp+DJQQiSptR9FV4J5E3Pnz8qrsbQYXJDzcDkoG3WNPOqm3N4mMMP0ic8A2hZE6aHIDHEqq2lTqR5z0XT6bzfg4V6Mk582L2p71/Xa+7tCrhTKgO9lURbpTFn+VY/Ym3FgEM4V57MorK1SAomJuE5QIAA73roo3j8eTP2VlAiIWqZ62WeHC1Z56N2RgqwXKSy6K7tfgGkpJqVCDVHCbTxYELw+GUfPlxvrVxva2I44XDnwJ+dZ5VZJ/K33eoKhFr50SZa7TBtk/f2efFDyfYM8+yrCdrYMj843iWjzKSU/xQRUfEcYtdnpcb4Vv5ZRfaQlPT2/zrlT/a8BwxgA6gClU/EU+JPwNfh4oiTi1NIVCA6kghSD1Fymbf4TE8wYqRGJwz0ll3vACW1CFg8SUK76b+M1EhU8fZVTH7NaeEOISrkSLjwULjyrdCsrZZq68SmFRWtNXQV+xORISSI+7fneNeFVVoI1kHkdfbQ5nZq0D81iXkCDZSs4APLNKvbU7OLx7YITiULk27RB9+ZXupnGi9ja60NlpPe0WIpwTHEVSVjsaVhSkYUxrE3PWW+VQuYnFymGmIA53J5zAoVGm/rXiQ6cUrqSCh009lRhF7WoItzHlRIS3GoEgDQWsJ1pKY2gsyVtoBiQlRtHQNj303IUltqLsT/BKpQtdyQdKVC/Dn0qs/jUJHeVbXmDPI6e2hathvrMrxI8Et3v+8VfCpWd1mtVqcdOvfXA/hRAjyotho73Lw9RVya26lPF7wozlthBU5GiEhSr8wLJA5qt4VX2dum5iTOKJKRKuyCpieLjggCOATAEamtXhcE02hRypbbbSVryJAgDWBa50HjWCxGPxW0nsjI7NhtRGpCUgiCDBlayNeNyJArRGeem38kOja3747DTTu4trmokx+A2O0CSpSyPutrVH8Szb20PwxYUQcLs1TgkELdU4oERcd5QbN+PStPsndJrD979I4dXF6/4RcC/n1o/l90z7fnVLxUI6Qj2vX8eAjr5XaN31szGH+3D9FhsBh08ktIBHiQhXvq6hO01pUlbzSgbJbBSAZ5EpSNOvOjSdJB1pLiIN/Gq3iqj00XUkLDENSTaMwjZu2cMfzKMucXDZbVppMk6TVbbe2NrMt5sQ4kTwU22uDrCgkd1XQ1sNoI7ZKEKKwlIUCUurSSCUkDukExHE8dKaWB2ZbMLtlzuDOrJEASqxjUEgkeZqVi6i3nQ+Iwt9639p4tjttPOkqcIUTYkJAHkEgCqzOJH3kz4c69UVuVgjq2oeDi7/wCam4jcjBqRAbUg37wWZ85JB86f4rXXyKvjY9J5mw4gqjQEwCeHW0UdxW6uJjMwlGIRzZUVGBxyEBXqnUUcZ/Jy3mJW8tSeAAAMdVXnyAq+zut2JzYR1bRtZZKkk+IhQJ8xbSrYYii9Jp9a9B/jorZ78DzVeJWCUkAEagzI8QTao1PLPEeQFes4Lb6EZmdrYdK857rpAUknQDOR3bc+HCr2P3FwhSl5DQLaiClSSoQdRMED2RU1VlWaLvHivQmWLfTboPLto5sOlDQCgtSQpZUDMHSx538qZsraimTmDbLipnM6gqI8DmEeVejbw7uoxqgEqyPpFpE5k8o1KZOoumYINqxY3LxmfKWwm/pFQjx5x5TTYnc0+bu98SasYqOZu6e/35BfCflAV+saEc0K9wPzrYbJ2mjEN9ogmJi4uDyPWsrhfyeado/4hKfiSfXFa3ZuzkMNhtsd0XuZMnUk9a508n0nNq8n9BaCK4WxXTSynhVZQdSKSZrh8abpQA/sc1ykHypV0LpUE3GdoPqaaDTCmllP1eggkKuHu+rUiPGmafWtNUugCUz9fOu5I+vjUQmpEvTPy+VADwKcCOBqFc+FMg+NAFguU0qPQVCr6imzQAa2XhE4hD7CiJdbgEidJ004wfAVn9l7JVhGkMKTCkDv9VG6la3k/CrbTikkEEhQuCOB50Y/vKw4AjHgNnRL6ZCCTzP6s9D3TOvAXqeaCg92w0w/1IZL2a8QOQD9RTRHP686Ou7tKUM7K0uJ4SRMdCCQfGQaF4jZrjZlbax1IMesfOq5QktpVOlOG1FaOn10pEGLH68K6lU/1+jXQueFIINCj9GPf865PE2qTNcXHxpOL4ceFADEnrTybfLSPrpTU0lI5H2T7qCDnadKWefOns4dSz3UqV4Cf6VdOx1AZlqS2niVKE84gXnpTxhKWxDRhKWxA55hK0lKkhSTYgiQR1q3gEjAbNxBUo9hBLTajKgdYQT92biZ8ahxu2cHhROYur4ZrJ8ki6vdWH2vvqjFOEYlIW0YHZhRSqQZSAUnujME2AJga1roUZK92bKNNw1l3GtAQ+hKgSQoBSFJJBEgwUkQQbnTmRXTjsQiy204lFgCMqHRwuICF24902FuNAtlbyFtKW2MArIkd3Ml48ST3la+urTW38Yb/YgB1Sjn+8rpT06TpvSpG3Db9hKNapRby7ODt5B3AY/C4g5EvFpy/wCbdSUkfxRPkTRNzYTyRIAUOBSQax+M2tinUwvZ7TnVaWrX19K/ORGtSYfbOIaBjAlP4FW6d1K6Z0KM/qiupstlUw83zoW/q/saB3DqT6SSPEEVCDPGhyt/y0j84y7MiSoKA6xIuBRHB73YLEAZXUpJH30z5SDb1VH7ff5JJ9Wv58AlhqFrqdls1XvyG3+vqKRF+NWXCspzMtsvjh2Ticx/wry/QoQ5tpSTC8G+DPAfEEg1TLByjtkl139Bl+nqSvGrDva+wQilQl3eMknLg8RHVCvlSqrkP+S8fQn9tf8Auw736BOklFrR9e2mFX1f4Us/EfL31QcwcpHP5+ymR9fXwpwg12JNyfh8qCCJShpIp6SBy4T9CurCfP8ArTFJPCKCR4c/lXAq9NA5+ukpY4fz9tADoBpWHCmFwxwrgVfjQBPbwpq0TIIBBF+o42psHr4TXAep86AB39lls5sI65hVcm1HJ5tmw8oq/h979qMWcQjEp/aQAFeaFFN/BRqVpPn504+qnVSSL44icd4v/wCjsn/zGGSgz+tQpH+YpKf81XGd48G4ApOHSbW7N1BnyCqorPMT0j4UPc2Sw56bDSjr3kJPtim5V7x/iL7UaJOPwpJP2Z3pfTzzVErGMcMOuPH/ALqzx3cw3Bsg/uOOJ9iViuJ2AzeFPj/3D3xVTKr0LuI5WPBd35NGNpNg93CT+Jz3600bVWPRaaSbagE+sDwoB/d9vit8/wDuHf8AdXW9kM4ecQlIKm+8FOOLV3hpAUo3EyKvw7lVqKEba9BMa26PkM3n3vfbOXtWySDYEylVyBlygQdLKsSORrENbwv4onvuDSzTZWs84Gg8SoeBozuvs0YhSsY+kKClnskEW5FZHW4Hh4Vsm0ACyYHSPlyqcRiI5ssNiLKmIUeajBNbquOEfmcs3z4hwqUeZ7JEJnoZo9sLdBrDq7S63OClJAAPNIFhPO8VoMwNvq9dz1jdRszSrTlpcbPT68K5r9fOpkuVybXpCojmklVdVE8qarTz/p/WgCRK+nqqHE4Blw/nEJV+JIPti1SBR4g1zXSfX7Km5N7Al3dlsGWlONGZGVRIn8KpHqqVnaGPY1y4luIKfRVE65FEp9RvFE0+r61puY/yrTTxlWCte64PVDZ3vKo3swVu0BbXxSZBB6g0qnU4OKRpxilVvxdHfSXeLzenvXoSZK7XM1uFICflWAUSvqa5m6RTVC2lonSloNRyiCbfXOgDsHn9eFSBUcedRFfdJ1PrqMPTrb6+vVQSSOG/zqJLV/d50+aiWoRbXp9fDhQBORxFNJvr9cqjRJ15ecW+vOrAHEEj2e2gCIrA10ing8Y99PjT2da6R5UAdQZ42p0nx61Er3fVqjy9dKCR5jifGTXFniOHD6FMpih1PhQQTBfP6+vjT03NQIbnjrrGs0/s4/pQBMsifVUwwwcYdbHEcpN9PDT2iqoTparWGxCmzmTE8ibHpp/Q1fhqvJVVIlbQVsXCZMO0gggoQlJH7wEK9s1cM8L+dHnsGnEAuMRMwUGxnjN7K6fC9BnWyCQoEEWM8D8KivSySutj2DTi09Rt+I9tcyjhSzCuxpN7VSIMCZvTiPGmuIny4UoPWgB6Ujh500pINv602kKAOpUeMV1aAfqY+VIKpwtx4UEDQjkT7/fp66QSfE89PnXZp1BJFPjSqQq0+PDpXaCCMaDwHwpOaeR+PyHqpUqAOs61E6LD8QpUqAIHUi9tAYqd1IGWBE6+2lSoJIsN6SuhA9lNXr5fEUqVBBI18aWYzrSpVAFpafzaTxK7nyNJoe/4V2lTDMhUb+VMUfj/AKjSpVBG8ZNvP4mmq09VcpVAFnC+ifEfGnLOnhSpVJLOt6HoBFda4fXAUqVSQSbGWRjWwCQC04SBxKVIyk84kxyk1o970DI2qBJIk8T4mlSrdT/h7zXH+FmabSINuB+FMcN/P40qVYDISp4eFQj69tKlQBxeo8/dSRx8BSpVBBIkW9VdGnlSpVIHALer3iomrz9c6VKgktFI5ClSpVA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3" name="2 Rectángulo"/>
          <p:cNvSpPr/>
          <p:nvPr/>
        </p:nvSpPr>
        <p:spPr>
          <a:xfrm>
            <a:off x="214282" y="428604"/>
            <a:ext cx="77867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_tradnl" dirty="0" smtClean="0"/>
          </a:p>
          <a:p>
            <a:pPr marL="361950" indent="-361950" algn="just">
              <a:buFont typeface="Wingdings" pitchFamily="2" charset="2"/>
              <a:buChar char="q"/>
            </a:pPr>
            <a:r>
              <a:rPr lang="es-ES_tradnl" dirty="0" smtClean="0"/>
              <a:t>Enhebrar cuentas (collarines, pasados)</a:t>
            </a:r>
          </a:p>
          <a:p>
            <a:pPr marL="361950" indent="-361950" algn="just">
              <a:buFont typeface="Wingdings" pitchFamily="2" charset="2"/>
              <a:buChar char="q"/>
            </a:pPr>
            <a:r>
              <a:rPr lang="es-ES_tradnl" dirty="0" smtClean="0"/>
              <a:t>Realizar movimientos o figuras (geométricas) empleando sólo la cabeza.</a:t>
            </a:r>
          </a:p>
          <a:p>
            <a:pPr marL="361950" indent="-361950" algn="just">
              <a:buFont typeface="Wingdings" pitchFamily="2" charset="2"/>
              <a:buChar char="q"/>
            </a:pPr>
            <a:r>
              <a:rPr lang="es-ES_tradnl" dirty="0" smtClean="0"/>
              <a:t>Hacer juegos de dibujos en el aire.</a:t>
            </a:r>
          </a:p>
          <a:p>
            <a:pPr marL="361950" indent="-361950" algn="just">
              <a:buFont typeface="Wingdings" pitchFamily="2" charset="2"/>
              <a:buChar char="q"/>
            </a:pPr>
            <a:r>
              <a:rPr lang="es-ES_tradnl" dirty="0" smtClean="0"/>
              <a:t>Realizar juegos de dedos con ambas manos (moviéndolas al estilo </a:t>
            </a:r>
            <a:r>
              <a:rPr lang="es-ES_tradnl" dirty="0" err="1" smtClean="0"/>
              <a:t>Witsy</a:t>
            </a:r>
            <a:r>
              <a:rPr lang="es-ES_tradnl" dirty="0" smtClean="0"/>
              <a:t> araña, la familia, </a:t>
            </a:r>
            <a:r>
              <a:rPr lang="es-ES_tradnl" dirty="0" err="1" smtClean="0"/>
              <a:t>etc</a:t>
            </a:r>
            <a:r>
              <a:rPr lang="es-ES_tradnl" dirty="0" smtClean="0"/>
              <a:t>)</a:t>
            </a:r>
          </a:p>
          <a:p>
            <a:pPr marL="361950" indent="-361950" algn="just">
              <a:buFont typeface="Wingdings" pitchFamily="2" charset="2"/>
              <a:buChar char="q"/>
            </a:pPr>
            <a:r>
              <a:rPr lang="es-ES_tradnl" dirty="0" smtClean="0"/>
              <a:t>Actividades con papel, picado, rasgado.</a:t>
            </a:r>
          </a:p>
          <a:p>
            <a:pPr marL="361950" indent="-361950" algn="just">
              <a:buFont typeface="Wingdings" pitchFamily="2" charset="2"/>
              <a:buChar char="q"/>
            </a:pPr>
            <a:r>
              <a:rPr lang="es-ES_tradnl" dirty="0" smtClean="0"/>
              <a:t>Realizar modelado en plastilina, cerámica fría.</a:t>
            </a:r>
          </a:p>
          <a:p>
            <a:pPr marL="361950" indent="-361950" algn="just">
              <a:buFont typeface="Wingdings" pitchFamily="2" charset="2"/>
              <a:buChar char="q"/>
            </a:pPr>
            <a:r>
              <a:rPr lang="es-ES_tradnl" dirty="0" smtClean="0"/>
              <a:t>Realizar seguimiento de líneas, caminos o laberintos.</a:t>
            </a:r>
          </a:p>
          <a:p>
            <a:pPr marL="361950" indent="-361950" algn="just">
              <a:buFont typeface="Wingdings" pitchFamily="2" charset="2"/>
              <a:buChar char="q"/>
            </a:pPr>
            <a:r>
              <a:rPr lang="es-ES_tradnl" dirty="0" smtClean="0"/>
              <a:t>Cortar trayectorias, o contornos.</a:t>
            </a:r>
          </a:p>
          <a:p>
            <a:pPr marL="361950" indent="-361950" algn="just">
              <a:buFont typeface="Wingdings" pitchFamily="2" charset="2"/>
              <a:buChar char="q"/>
            </a:pPr>
            <a:r>
              <a:rPr lang="es-ES_tradnl" dirty="0" smtClean="0"/>
              <a:t>Unir puntos.</a:t>
            </a:r>
          </a:p>
          <a:p>
            <a:pPr marL="361950" indent="-361950" algn="just">
              <a:buFont typeface="Wingdings" pitchFamily="2" charset="2"/>
              <a:buChar char="q"/>
            </a:pPr>
            <a:r>
              <a:rPr lang="es-ES_tradnl" dirty="0" smtClean="0"/>
              <a:t>Juegos de manos, con el compañero: aplaudir, chocar.</a:t>
            </a:r>
          </a:p>
          <a:p>
            <a:pPr marL="361950" indent="-361950" algn="just">
              <a:buFont typeface="Wingdings" pitchFamily="2" charset="2"/>
              <a:buChar char="q"/>
            </a:pPr>
            <a:r>
              <a:rPr lang="es-ES_tradnl" dirty="0" smtClean="0"/>
              <a:t>Patear la pelota hacia una dirección.</a:t>
            </a:r>
          </a:p>
          <a:p>
            <a:pPr marL="361950" indent="-361950" algn="just">
              <a:buFont typeface="Wingdings" pitchFamily="2" charset="2"/>
              <a:buChar char="q"/>
            </a:pPr>
            <a:r>
              <a:rPr lang="es-ES_tradnl" dirty="0" smtClean="0"/>
              <a:t>Caminar sobre una línea recta, curva, quebrada, etc.</a:t>
            </a:r>
          </a:p>
          <a:p>
            <a:pPr marL="361950" indent="-361950" algn="just">
              <a:buFont typeface="Wingdings" pitchFamily="2" charset="2"/>
              <a:buChar char="q"/>
            </a:pPr>
            <a:r>
              <a:rPr lang="es-ES_tradnl" dirty="0" smtClean="0"/>
              <a:t>Empujar, con el pie, un objeto rodante sobre una línea.</a:t>
            </a:r>
            <a:endParaRPr lang="es-ES_tradn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584" y="5679947"/>
            <a:ext cx="152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952919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41</TotalTime>
  <Words>697</Words>
  <Application>Microsoft Office PowerPoint</Application>
  <PresentationFormat>Presentación en pantalla (4:3)</PresentationFormat>
  <Paragraphs>63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Opulento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ILICH</dc:creator>
  <cp:lastModifiedBy>Luffi</cp:lastModifiedBy>
  <cp:revision>6</cp:revision>
  <dcterms:created xsi:type="dcterms:W3CDTF">2013-06-20T14:14:52Z</dcterms:created>
  <dcterms:modified xsi:type="dcterms:W3CDTF">2014-07-07T14:13:57Z</dcterms:modified>
</cp:coreProperties>
</file>