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64" r:id="rId7"/>
    <p:sldId id="265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433" y="402021"/>
            <a:ext cx="11218754" cy="859222"/>
          </a:xfrm>
        </p:spPr>
        <p:txBody>
          <a:bodyPr/>
          <a:lstStyle/>
          <a:p>
            <a:r>
              <a:rPr lang="es-PE" b="1" dirty="0">
                <a:solidFill>
                  <a:schemeClr val="bg1"/>
                </a:solidFill>
              </a:rPr>
              <a:t>gestión en las Pyme basado en TI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01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-126125" y="5491211"/>
            <a:ext cx="10919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MovistarTextRegular"/>
              </a:rPr>
              <a:t>La tecnología es fundamental para la optimización de </a:t>
            </a:r>
            <a:r>
              <a:rPr lang="es-PE" sz="2800" dirty="0" smtClean="0">
                <a:solidFill>
                  <a:schemeClr val="bg1"/>
                </a:solidFill>
                <a:latin typeface="MovistarTextRegular"/>
              </a:rPr>
              <a:t>procesos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 smtClean="0">
                <a:solidFill>
                  <a:schemeClr val="bg1"/>
                </a:solidFill>
                <a:latin typeface="MovistarTextRegular"/>
              </a:rPr>
              <a:t>Implementación </a:t>
            </a:r>
            <a:r>
              <a:rPr lang="es-PE" sz="2800" dirty="0">
                <a:solidFill>
                  <a:schemeClr val="bg1"/>
                </a:solidFill>
                <a:latin typeface="MovistarTextRegular"/>
              </a:rPr>
              <a:t>de soluciones modernas de </a:t>
            </a:r>
            <a:r>
              <a:rPr lang="es-PE" sz="2800" dirty="0" smtClean="0">
                <a:solidFill>
                  <a:schemeClr val="bg1"/>
                </a:solidFill>
                <a:latin typeface="MovistarTextRegular"/>
              </a:rPr>
              <a:t>TI </a:t>
            </a:r>
            <a:r>
              <a:rPr lang="es-PE" sz="2800" dirty="0">
                <a:solidFill>
                  <a:schemeClr val="bg1"/>
                </a:solidFill>
                <a:latin typeface="MovistarTextRegular"/>
              </a:rPr>
              <a:t>en los negocios 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82560" y="1408822"/>
            <a:ext cx="11786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800" dirty="0">
                <a:solidFill>
                  <a:schemeClr val="bg1"/>
                </a:solidFill>
                <a:latin typeface="MovistarTextRegular"/>
              </a:rPr>
              <a:t>Es </a:t>
            </a:r>
            <a:r>
              <a:rPr lang="es-PE" sz="2800" dirty="0">
                <a:solidFill>
                  <a:schemeClr val="bg1"/>
                </a:solidFill>
                <a:latin typeface="MovistarTextRegular"/>
              </a:rPr>
              <a:t>aquella actividad empresarial que a través de diferentes individuos especializados, como ser: directores institucionales, consultores, productores, gerentes, entre otros, y de acciones, buscará mejorar la productividad y la competitividad de una empresa o de un </a:t>
            </a:r>
            <a:r>
              <a:rPr lang="es-PE" sz="2800" dirty="0" smtClean="0">
                <a:solidFill>
                  <a:schemeClr val="bg1"/>
                </a:solidFill>
                <a:latin typeface="MovistarTextRegular"/>
              </a:rPr>
              <a:t>negocio usando las T.I.</a:t>
            </a:r>
          </a:p>
          <a:p>
            <a:pPr algn="just"/>
            <a:endParaRPr lang="es-PE" sz="2800" dirty="0" smtClean="0">
              <a:solidFill>
                <a:schemeClr val="bg1"/>
              </a:solidFill>
              <a:latin typeface="MovistarTextRegular"/>
            </a:endParaRPr>
          </a:p>
          <a:p>
            <a:pPr algn="just"/>
            <a:r>
              <a:rPr lang="es-PE" sz="2800" dirty="0">
                <a:solidFill>
                  <a:schemeClr val="bg1"/>
                </a:solidFill>
                <a:latin typeface="MovistarTextRegular"/>
              </a:rPr>
              <a:t>Habilidad que poseen los líderes de organizar, controlar y dirigir a un grupo de personas para lograr el objetivo propuesto por medio de diversas </a:t>
            </a:r>
            <a:r>
              <a:rPr lang="es-PE" sz="2800" dirty="0" smtClean="0">
                <a:solidFill>
                  <a:schemeClr val="bg1"/>
                </a:solidFill>
                <a:latin typeface="MovistarTextRegular"/>
              </a:rPr>
              <a:t>estrategias usando las T.I.</a:t>
            </a:r>
            <a:endParaRPr lang="es-PE" sz="2800" dirty="0">
              <a:solidFill>
                <a:schemeClr val="bg1"/>
              </a:solidFill>
              <a:latin typeface="MovistarText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3103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606" y="409907"/>
            <a:ext cx="11870393" cy="882866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reconocimiento de niveles y </a:t>
            </a:r>
            <a:r>
              <a:rPr lang="es-PE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áreas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326" y="1292772"/>
            <a:ext cx="8851025" cy="554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5027" y="434599"/>
            <a:ext cx="11218754" cy="859222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chemeClr val="bg1"/>
                </a:solidFill>
              </a:rPr>
              <a:t>Importancia de las TI en las empresas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01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5027" y="1543754"/>
            <a:ext cx="115498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E</a:t>
            </a: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mpresas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quieren operar las 24 horas, los 365 días del </a:t>
            </a: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año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Volumen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de datos almacenados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costos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de </a:t>
            </a: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seguridad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Incremento de automatizar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procesos </a:t>
            </a: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manuales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Suministrar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plataformas de información para la toma de </a:t>
            </a:r>
            <a:r>
              <a:rPr lang="es-PE" sz="28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decisiones.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Ahorrar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dinero, horas hombre y recursos tecnológicos. </a:t>
            </a:r>
            <a:endParaRPr lang="es-PE" sz="28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ahorrar dinero, horas hombre y recursos tecnológicos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analizan las mejores opciones de sistemas que se ajusten a su industria y su negocio en particular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 </a:t>
            </a:r>
            <a:endParaRPr lang="es-PE" sz="28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Estrategia web efectiva, generando ingresos adicionales </a:t>
            </a:r>
            <a:endParaRPr lang="es-PE" sz="28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Todo parte del objetivo </a:t>
            </a:r>
            <a:r>
              <a:rPr lang="es-PE" sz="2800" dirty="0">
                <a:solidFill>
                  <a:schemeClr val="bg1"/>
                </a:solidFill>
                <a:latin typeface="Helvetica" panose="020B0604020202020204" pitchFamily="34" charset="0"/>
              </a:rPr>
              <a:t>de la organización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sz="2800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sz="28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320149" y="622221"/>
            <a:ext cx="7494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5400" dirty="0">
                <a:solidFill>
                  <a:schemeClr val="bg1"/>
                </a:solidFill>
                <a:latin typeface="Source Sans Pro"/>
              </a:rPr>
              <a:t>A</a:t>
            </a:r>
            <a:r>
              <a:rPr lang="es-PE" sz="5400" dirty="0" smtClean="0">
                <a:solidFill>
                  <a:schemeClr val="bg1"/>
                </a:solidFill>
                <a:latin typeface="Source Sans Pro"/>
              </a:rPr>
              <a:t>ctores </a:t>
            </a:r>
            <a:r>
              <a:rPr lang="es-PE" sz="5400" dirty="0">
                <a:solidFill>
                  <a:schemeClr val="bg1"/>
                </a:solidFill>
                <a:latin typeface="Source Sans Pro"/>
              </a:rPr>
              <a:t>imprescindibles</a:t>
            </a:r>
            <a:endParaRPr lang="es-PE" sz="54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08663" y="1760071"/>
            <a:ext cx="2401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Source Sans Pro"/>
              </a:rPr>
              <a:t>Planificación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39326" y="2296105"/>
            <a:ext cx="2460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Source Sans Pro"/>
              </a:rPr>
              <a:t>Organización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39326" y="2917688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  <a:latin typeface="Source Sans Pro"/>
              </a:rPr>
              <a:t>Control</a:t>
            </a:r>
            <a:r>
              <a:rPr lang="es-PE" sz="2800" dirty="0">
                <a:solidFill>
                  <a:schemeClr val="bg1"/>
                </a:solidFill>
                <a:latin typeface="Source Sans Pro"/>
              </a:rPr>
              <a:t>:</a:t>
            </a:r>
            <a:endParaRPr lang="es-P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5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607" y="409906"/>
            <a:ext cx="11218754" cy="1404179"/>
          </a:xfrm>
        </p:spPr>
        <p:txBody>
          <a:bodyPr>
            <a:normAutofit fontScale="90000"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estructura </a:t>
            </a:r>
            <a:r>
              <a:rPr lang="es-PE" b="1" dirty="0">
                <a:solidFill>
                  <a:schemeClr val="bg1"/>
                </a:solidFill>
              </a:rPr>
              <a:t>Organizacional de una PYME con TI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26" y="1814085"/>
            <a:ext cx="8607974" cy="484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607" y="409906"/>
            <a:ext cx="11218754" cy="1404179"/>
          </a:xfrm>
        </p:spPr>
        <p:txBody>
          <a:bodyPr>
            <a:normAutofit fontScale="90000"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estructura </a:t>
            </a:r>
            <a:r>
              <a:rPr lang="es-PE" b="1" dirty="0">
                <a:solidFill>
                  <a:schemeClr val="bg1"/>
                </a:solidFill>
              </a:rPr>
              <a:t>Organizacional de una PYME con TI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06" y="1955974"/>
            <a:ext cx="9473870" cy="458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622" y="230832"/>
            <a:ext cx="11218754" cy="1404179"/>
          </a:xfrm>
        </p:spPr>
        <p:txBody>
          <a:bodyPr>
            <a:normAutofit fontScale="90000"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estructura </a:t>
            </a:r>
            <a:r>
              <a:rPr lang="es-PE" b="1" dirty="0">
                <a:solidFill>
                  <a:schemeClr val="bg1"/>
                </a:solidFill>
              </a:rPr>
              <a:t>Organizacional de una PYME con TI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215" y="1439492"/>
            <a:ext cx="6816287" cy="549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4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607" y="409906"/>
            <a:ext cx="11218754" cy="1404179"/>
          </a:xfrm>
        </p:spPr>
        <p:txBody>
          <a:bodyPr>
            <a:normAutofit fontScale="90000"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estructura </a:t>
            </a:r>
            <a:r>
              <a:rPr lang="es-PE" b="1" dirty="0">
                <a:solidFill>
                  <a:schemeClr val="bg1"/>
                </a:solidFill>
              </a:rPr>
              <a:t>Organizacional de una PYME con TI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48" y="1521208"/>
            <a:ext cx="8818673" cy="553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9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607" y="-95780"/>
            <a:ext cx="11218754" cy="664275"/>
          </a:xfrm>
        </p:spPr>
        <p:txBody>
          <a:bodyPr>
            <a:normAutofit fontScale="90000"/>
          </a:bodyPr>
          <a:lstStyle/>
          <a:p>
            <a:pPr algn="ctr"/>
            <a:r>
              <a:rPr lang="es-PE" sz="4000" b="1" dirty="0">
                <a:solidFill>
                  <a:schemeClr val="bg1"/>
                </a:solidFill>
              </a:rPr>
              <a:t>Pirámide Organizacional</a:t>
            </a:r>
            <a:endParaRPr lang="es-PE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5" name="96 Triángulo isósceles"/>
          <p:cNvSpPr/>
          <p:nvPr/>
        </p:nvSpPr>
        <p:spPr>
          <a:xfrm>
            <a:off x="3021072" y="428625"/>
            <a:ext cx="5715000" cy="571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bg1"/>
              </a:solidFill>
            </a:endParaRPr>
          </a:p>
        </p:txBody>
      </p:sp>
      <p:cxnSp>
        <p:nvCxnSpPr>
          <p:cNvPr id="6" name="100 Conector recto"/>
          <p:cNvCxnSpPr/>
          <p:nvPr/>
        </p:nvCxnSpPr>
        <p:spPr>
          <a:xfrm>
            <a:off x="5378510" y="1428750"/>
            <a:ext cx="1000125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104 Conector recto"/>
          <p:cNvCxnSpPr/>
          <p:nvPr/>
        </p:nvCxnSpPr>
        <p:spPr>
          <a:xfrm>
            <a:off x="4378385" y="3429000"/>
            <a:ext cx="3000375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28"/>
          <p:cNvSpPr>
            <a:spLocks noChangeShapeType="1"/>
          </p:cNvSpPr>
          <p:nvPr/>
        </p:nvSpPr>
        <p:spPr bwMode="auto">
          <a:xfrm flipH="1">
            <a:off x="4378385" y="1428750"/>
            <a:ext cx="1357312" cy="47148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>
            <a:off x="6021447" y="1428750"/>
            <a:ext cx="857250" cy="47148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 flipV="1">
            <a:off x="3306822" y="3429000"/>
            <a:ext cx="1285875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 flipV="1">
            <a:off x="3949760" y="3429000"/>
            <a:ext cx="928687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4807010" y="3429000"/>
            <a:ext cx="571500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5449947" y="3429000"/>
            <a:ext cx="214313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 flipH="1" flipV="1">
            <a:off x="5950010" y="3429000"/>
            <a:ext cx="71437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H="1" flipV="1">
            <a:off x="6235760" y="3429000"/>
            <a:ext cx="214312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 flipH="1" flipV="1">
            <a:off x="6807260" y="3429000"/>
            <a:ext cx="571500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 flipH="1" flipV="1">
            <a:off x="7093010" y="3429000"/>
            <a:ext cx="928687" cy="2714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schemeClr val="bg1"/>
              </a:solidFill>
            </a:endParaRPr>
          </a:p>
        </p:txBody>
      </p:sp>
      <p:sp>
        <p:nvSpPr>
          <p:cNvPr id="18" name="117 CuadroTexto"/>
          <p:cNvSpPr txBox="1">
            <a:spLocks noChangeArrowheads="1"/>
          </p:cNvSpPr>
          <p:nvPr/>
        </p:nvSpPr>
        <p:spPr bwMode="auto">
          <a:xfrm rot="17808595">
            <a:off x="3371909" y="4772026"/>
            <a:ext cx="7858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Ventas</a:t>
            </a:r>
          </a:p>
        </p:txBody>
      </p:sp>
      <p:sp>
        <p:nvSpPr>
          <p:cNvPr id="19" name="118 CuadroTexto"/>
          <p:cNvSpPr txBox="1">
            <a:spLocks noChangeArrowheads="1"/>
          </p:cNvSpPr>
          <p:nvPr/>
        </p:nvSpPr>
        <p:spPr bwMode="auto">
          <a:xfrm rot="17692066">
            <a:off x="3856891" y="5007769"/>
            <a:ext cx="50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MK</a:t>
            </a:r>
          </a:p>
        </p:txBody>
      </p:sp>
      <p:sp>
        <p:nvSpPr>
          <p:cNvPr id="20" name="119 CuadroTexto"/>
          <p:cNvSpPr txBox="1">
            <a:spLocks noChangeArrowheads="1"/>
          </p:cNvSpPr>
          <p:nvPr/>
        </p:nvSpPr>
        <p:spPr bwMode="auto">
          <a:xfrm rot="17248687">
            <a:off x="3914835" y="5033963"/>
            <a:ext cx="1089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Publicidad</a:t>
            </a:r>
          </a:p>
        </p:txBody>
      </p:sp>
      <p:sp>
        <p:nvSpPr>
          <p:cNvPr id="21" name="120 CuadroTexto"/>
          <p:cNvSpPr txBox="1">
            <a:spLocks noChangeArrowheads="1"/>
          </p:cNvSpPr>
          <p:nvPr/>
        </p:nvSpPr>
        <p:spPr bwMode="auto">
          <a:xfrm rot="17027241">
            <a:off x="3968810" y="4772025"/>
            <a:ext cx="1887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Finanzas: Tesorería</a:t>
            </a:r>
          </a:p>
        </p:txBody>
      </p:sp>
      <p:sp>
        <p:nvSpPr>
          <p:cNvPr id="22" name="121 CuadroTexto"/>
          <p:cNvSpPr txBox="1">
            <a:spLocks noChangeArrowheads="1"/>
          </p:cNvSpPr>
          <p:nvPr/>
        </p:nvSpPr>
        <p:spPr bwMode="auto">
          <a:xfrm rot="16773863">
            <a:off x="4550629" y="5044281"/>
            <a:ext cx="1390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Contabilidad</a:t>
            </a:r>
          </a:p>
        </p:txBody>
      </p:sp>
      <p:sp>
        <p:nvSpPr>
          <p:cNvPr id="23" name="122 CuadroTexto"/>
          <p:cNvSpPr txBox="1">
            <a:spLocks noChangeArrowheads="1"/>
          </p:cNvSpPr>
          <p:nvPr/>
        </p:nvSpPr>
        <p:spPr bwMode="auto">
          <a:xfrm rot="16362608">
            <a:off x="4816535" y="4800600"/>
            <a:ext cx="1919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Recursos  Humanos con T.I.  (Personal)</a:t>
            </a:r>
          </a:p>
        </p:txBody>
      </p:sp>
      <p:sp>
        <p:nvSpPr>
          <p:cNvPr id="24" name="123 CuadroTexto"/>
          <p:cNvSpPr txBox="1">
            <a:spLocks noChangeArrowheads="1"/>
          </p:cNvSpPr>
          <p:nvPr/>
        </p:nvSpPr>
        <p:spPr bwMode="auto">
          <a:xfrm rot="15922410">
            <a:off x="5542816" y="4915694"/>
            <a:ext cx="1249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Logística</a:t>
            </a:r>
          </a:p>
        </p:txBody>
      </p:sp>
      <p:sp>
        <p:nvSpPr>
          <p:cNvPr id="25" name="124 CuadroTexto"/>
          <p:cNvSpPr txBox="1">
            <a:spLocks noChangeArrowheads="1"/>
          </p:cNvSpPr>
          <p:nvPr/>
        </p:nvSpPr>
        <p:spPr bwMode="auto">
          <a:xfrm rot="15881393">
            <a:off x="5866666" y="5045869"/>
            <a:ext cx="1341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Activo Fijo</a:t>
            </a:r>
          </a:p>
        </p:txBody>
      </p:sp>
      <p:sp>
        <p:nvSpPr>
          <p:cNvPr id="26" name="125 CuadroTexto"/>
          <p:cNvSpPr txBox="1">
            <a:spLocks noChangeArrowheads="1"/>
          </p:cNvSpPr>
          <p:nvPr/>
        </p:nvSpPr>
        <p:spPr bwMode="auto">
          <a:xfrm rot="15434843">
            <a:off x="5335647" y="4522788"/>
            <a:ext cx="29606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100" b="1" dirty="0"/>
              <a:t>             Ingeniería</a:t>
            </a:r>
          </a:p>
          <a:p>
            <a:pPr eaLnBrk="1" hangingPunct="1"/>
            <a:r>
              <a:rPr lang="es-ES" sz="1100" b="1" dirty="0"/>
              <a:t> (Mejorar la calidad del producto)</a:t>
            </a:r>
          </a:p>
        </p:txBody>
      </p:sp>
      <p:sp>
        <p:nvSpPr>
          <p:cNvPr id="27" name="126 CuadroTexto"/>
          <p:cNvSpPr txBox="1">
            <a:spLocks noChangeArrowheads="1"/>
          </p:cNvSpPr>
          <p:nvPr/>
        </p:nvSpPr>
        <p:spPr bwMode="auto">
          <a:xfrm rot="15213758">
            <a:off x="6801704" y="5009356"/>
            <a:ext cx="124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Operaciones</a:t>
            </a:r>
          </a:p>
        </p:txBody>
      </p:sp>
      <p:sp>
        <p:nvSpPr>
          <p:cNvPr id="28" name="127 CuadroTexto"/>
          <p:cNvSpPr txBox="1">
            <a:spLocks noChangeArrowheads="1"/>
          </p:cNvSpPr>
          <p:nvPr/>
        </p:nvSpPr>
        <p:spPr bwMode="auto">
          <a:xfrm rot="14937215">
            <a:off x="7040622" y="4765675"/>
            <a:ext cx="15986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Mantenimiento</a:t>
            </a:r>
          </a:p>
        </p:txBody>
      </p:sp>
      <p:sp>
        <p:nvSpPr>
          <p:cNvPr id="29" name="128 CuadroTexto"/>
          <p:cNvSpPr txBox="1">
            <a:spLocks noChangeArrowheads="1"/>
          </p:cNvSpPr>
          <p:nvPr/>
        </p:nvSpPr>
        <p:spPr bwMode="auto">
          <a:xfrm rot="17248687">
            <a:off x="4295041" y="2212181"/>
            <a:ext cx="163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Actividades Comerciales</a:t>
            </a:r>
          </a:p>
        </p:txBody>
      </p:sp>
      <p:sp>
        <p:nvSpPr>
          <p:cNvPr id="30" name="129 CuadroTexto"/>
          <p:cNvSpPr txBox="1">
            <a:spLocks noChangeArrowheads="1"/>
          </p:cNvSpPr>
          <p:nvPr/>
        </p:nvSpPr>
        <p:spPr bwMode="auto">
          <a:xfrm rot="16464282">
            <a:off x="4996716" y="2245519"/>
            <a:ext cx="163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 dirty="0"/>
              <a:t>Administración y   Finanzas</a:t>
            </a:r>
          </a:p>
        </p:txBody>
      </p:sp>
      <p:sp>
        <p:nvSpPr>
          <p:cNvPr id="31" name="130 CuadroTexto"/>
          <p:cNvSpPr txBox="1">
            <a:spLocks noChangeArrowheads="1"/>
          </p:cNvSpPr>
          <p:nvPr/>
        </p:nvSpPr>
        <p:spPr bwMode="auto">
          <a:xfrm rot="14705203">
            <a:off x="5842060" y="2297112"/>
            <a:ext cx="1301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Producción</a:t>
            </a:r>
          </a:p>
        </p:txBody>
      </p:sp>
      <p:sp>
        <p:nvSpPr>
          <p:cNvPr id="32" name="131 CuadroTexto"/>
          <p:cNvSpPr txBox="1">
            <a:spLocks noChangeArrowheads="1"/>
          </p:cNvSpPr>
          <p:nvPr/>
        </p:nvSpPr>
        <p:spPr bwMode="auto">
          <a:xfrm>
            <a:off x="5592822" y="1000125"/>
            <a:ext cx="53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200" b="1"/>
              <a:t>G.G</a:t>
            </a:r>
          </a:p>
        </p:txBody>
      </p:sp>
      <p:sp>
        <p:nvSpPr>
          <p:cNvPr id="33" name="132 CuadroTexto"/>
          <p:cNvSpPr txBox="1">
            <a:spLocks noChangeArrowheads="1"/>
          </p:cNvSpPr>
          <p:nvPr/>
        </p:nvSpPr>
        <p:spPr bwMode="auto">
          <a:xfrm>
            <a:off x="3949760" y="642938"/>
            <a:ext cx="1500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>
                <a:solidFill>
                  <a:schemeClr val="bg1"/>
                </a:solidFill>
              </a:rPr>
              <a:t>Directivo y Estratégico</a:t>
            </a:r>
          </a:p>
        </p:txBody>
      </p:sp>
      <p:sp>
        <p:nvSpPr>
          <p:cNvPr id="34" name="133 CuadroTexto"/>
          <p:cNvSpPr txBox="1">
            <a:spLocks noChangeArrowheads="1"/>
          </p:cNvSpPr>
          <p:nvPr/>
        </p:nvSpPr>
        <p:spPr bwMode="auto">
          <a:xfrm rot="17672509">
            <a:off x="2565460" y="4673600"/>
            <a:ext cx="15001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>
                <a:solidFill>
                  <a:schemeClr val="bg1"/>
                </a:solidFill>
              </a:rPr>
              <a:t>Operativo</a:t>
            </a:r>
          </a:p>
        </p:txBody>
      </p:sp>
      <p:sp>
        <p:nvSpPr>
          <p:cNvPr id="35" name="134 CuadroTexto"/>
          <p:cNvSpPr txBox="1">
            <a:spLocks noChangeArrowheads="1"/>
          </p:cNvSpPr>
          <p:nvPr/>
        </p:nvSpPr>
        <p:spPr bwMode="auto">
          <a:xfrm rot="17672509">
            <a:off x="3851335" y="2387600"/>
            <a:ext cx="15001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 dirty="0">
                <a:solidFill>
                  <a:schemeClr val="bg1"/>
                </a:solidFill>
              </a:rPr>
              <a:t>Táctico</a:t>
            </a:r>
          </a:p>
        </p:txBody>
      </p:sp>
      <p:sp>
        <p:nvSpPr>
          <p:cNvPr id="36" name="135 CuadroTexto"/>
          <p:cNvSpPr txBox="1">
            <a:spLocks noChangeArrowheads="1"/>
          </p:cNvSpPr>
          <p:nvPr/>
        </p:nvSpPr>
        <p:spPr bwMode="auto">
          <a:xfrm>
            <a:off x="2663885" y="2143125"/>
            <a:ext cx="1500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>
                <a:solidFill>
                  <a:schemeClr val="bg1"/>
                </a:solidFill>
              </a:rPr>
              <a:t>Planear y Controlar</a:t>
            </a:r>
          </a:p>
        </p:txBody>
      </p:sp>
      <p:sp>
        <p:nvSpPr>
          <p:cNvPr id="37" name="136 CuadroTexto"/>
          <p:cNvSpPr txBox="1">
            <a:spLocks noChangeArrowheads="1"/>
          </p:cNvSpPr>
          <p:nvPr/>
        </p:nvSpPr>
        <p:spPr bwMode="auto">
          <a:xfrm>
            <a:off x="6307197" y="1000125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 dirty="0">
                <a:solidFill>
                  <a:schemeClr val="bg1"/>
                </a:solidFill>
              </a:rPr>
              <a:t>BI</a:t>
            </a:r>
          </a:p>
        </p:txBody>
      </p:sp>
      <p:sp>
        <p:nvSpPr>
          <p:cNvPr id="38" name="137 CuadroTexto"/>
          <p:cNvSpPr txBox="1">
            <a:spLocks noChangeArrowheads="1"/>
          </p:cNvSpPr>
          <p:nvPr/>
        </p:nvSpPr>
        <p:spPr bwMode="auto">
          <a:xfrm>
            <a:off x="6950135" y="571500"/>
            <a:ext cx="1500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200" b="1">
                <a:solidFill>
                  <a:schemeClr val="bg1"/>
                </a:solidFill>
              </a:rPr>
              <a:t>Oficinas de Apoyo</a:t>
            </a:r>
          </a:p>
        </p:txBody>
      </p:sp>
      <p:cxnSp>
        <p:nvCxnSpPr>
          <p:cNvPr id="39" name="139 Conector recto"/>
          <p:cNvCxnSpPr/>
          <p:nvPr/>
        </p:nvCxnSpPr>
        <p:spPr>
          <a:xfrm rot="16200000" flipH="1">
            <a:off x="6950134" y="2214563"/>
            <a:ext cx="192881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140 Conector recto"/>
          <p:cNvCxnSpPr/>
          <p:nvPr/>
        </p:nvCxnSpPr>
        <p:spPr>
          <a:xfrm flipV="1">
            <a:off x="7878822" y="1285875"/>
            <a:ext cx="28575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143 Conector recto"/>
          <p:cNvCxnSpPr/>
          <p:nvPr/>
        </p:nvCxnSpPr>
        <p:spPr>
          <a:xfrm flipV="1">
            <a:off x="7878822" y="2143125"/>
            <a:ext cx="28575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144 Conector recto"/>
          <p:cNvCxnSpPr/>
          <p:nvPr/>
        </p:nvCxnSpPr>
        <p:spPr>
          <a:xfrm flipV="1">
            <a:off x="7950260" y="3214688"/>
            <a:ext cx="28575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145 CuadroTexto"/>
          <p:cNvSpPr txBox="1"/>
          <p:nvPr/>
        </p:nvSpPr>
        <p:spPr>
          <a:xfrm>
            <a:off x="8236010" y="928688"/>
            <a:ext cx="128587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050" b="1" dirty="0">
                <a:solidFill>
                  <a:schemeClr val="bg1"/>
                </a:solidFill>
              </a:rPr>
              <a:t>Asesoría Legal</a:t>
            </a:r>
          </a:p>
        </p:txBody>
      </p:sp>
      <p:sp>
        <p:nvSpPr>
          <p:cNvPr id="44" name="146 CuadroTexto"/>
          <p:cNvSpPr txBox="1"/>
          <p:nvPr/>
        </p:nvSpPr>
        <p:spPr>
          <a:xfrm>
            <a:off x="8164572" y="1785938"/>
            <a:ext cx="128587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050" b="1" dirty="0">
                <a:solidFill>
                  <a:schemeClr val="bg1"/>
                </a:solidFill>
              </a:rPr>
              <a:t>Planeamiento de desarrollo Institucional</a:t>
            </a:r>
          </a:p>
        </p:txBody>
      </p:sp>
      <p:sp>
        <p:nvSpPr>
          <p:cNvPr id="45" name="147 CuadroTexto"/>
          <p:cNvSpPr txBox="1"/>
          <p:nvPr/>
        </p:nvSpPr>
        <p:spPr>
          <a:xfrm>
            <a:off x="8236010" y="2857500"/>
            <a:ext cx="12858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050" b="1" dirty="0">
                <a:solidFill>
                  <a:schemeClr val="bg1"/>
                </a:solidFill>
              </a:rPr>
              <a:t>Sistemas</a:t>
            </a:r>
          </a:p>
        </p:txBody>
      </p:sp>
      <p:sp>
        <p:nvSpPr>
          <p:cNvPr id="46" name="148 Abrir llave"/>
          <p:cNvSpPr/>
          <p:nvPr/>
        </p:nvSpPr>
        <p:spPr>
          <a:xfrm rot="16200000">
            <a:off x="3574316" y="5590381"/>
            <a:ext cx="250825" cy="13573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47" name="149 Abrir llave"/>
          <p:cNvSpPr/>
          <p:nvPr/>
        </p:nvSpPr>
        <p:spPr>
          <a:xfrm rot="16200000">
            <a:off x="5503128" y="5018882"/>
            <a:ext cx="250825" cy="2500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48" name="150 Abrir llave"/>
          <p:cNvSpPr/>
          <p:nvPr/>
        </p:nvSpPr>
        <p:spPr>
          <a:xfrm rot="16200000">
            <a:off x="7700228" y="5322094"/>
            <a:ext cx="214313" cy="18573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378885" y="6429375"/>
            <a:ext cx="428625" cy="2143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1050" b="1" dirty="0">
                <a:solidFill>
                  <a:schemeClr val="bg1"/>
                </a:solidFill>
              </a:rPr>
              <a:t>BI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50" name="152 CuadroTexto"/>
          <p:cNvSpPr txBox="1">
            <a:spLocks noChangeArrowheads="1"/>
          </p:cNvSpPr>
          <p:nvPr/>
        </p:nvSpPr>
        <p:spPr bwMode="auto">
          <a:xfrm>
            <a:off x="2949635" y="6215063"/>
            <a:ext cx="1500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000" b="1">
                <a:solidFill>
                  <a:schemeClr val="bg1"/>
                </a:solidFill>
              </a:rPr>
              <a:t>Vender y Comercio</a:t>
            </a:r>
          </a:p>
        </p:txBody>
      </p:sp>
      <p:sp>
        <p:nvSpPr>
          <p:cNvPr id="51" name="153 CuadroTexto"/>
          <p:cNvSpPr txBox="1">
            <a:spLocks noChangeArrowheads="1"/>
          </p:cNvSpPr>
          <p:nvPr/>
        </p:nvSpPr>
        <p:spPr bwMode="auto">
          <a:xfrm>
            <a:off x="4378385" y="6286500"/>
            <a:ext cx="2714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000" b="1">
                <a:solidFill>
                  <a:schemeClr val="bg1"/>
                </a:solidFill>
              </a:rPr>
              <a:t>Administrar los servicios de apoyo</a:t>
            </a:r>
          </a:p>
        </p:txBody>
      </p:sp>
      <p:sp>
        <p:nvSpPr>
          <p:cNvPr id="52" name="154 CuadroTexto"/>
          <p:cNvSpPr txBox="1">
            <a:spLocks noChangeArrowheads="1"/>
          </p:cNvSpPr>
          <p:nvPr/>
        </p:nvSpPr>
        <p:spPr bwMode="auto">
          <a:xfrm>
            <a:off x="7164447" y="6254750"/>
            <a:ext cx="1500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1000" b="1">
                <a:solidFill>
                  <a:schemeClr val="bg1"/>
                </a:solidFill>
              </a:rPr>
              <a:t>Producción</a:t>
            </a:r>
          </a:p>
        </p:txBody>
      </p:sp>
      <p:sp>
        <p:nvSpPr>
          <p:cNvPr id="53" name="155 Rectángulo"/>
          <p:cNvSpPr>
            <a:spLocks noChangeArrowheads="1"/>
          </p:cNvSpPr>
          <p:nvPr/>
        </p:nvSpPr>
        <p:spPr bwMode="auto">
          <a:xfrm>
            <a:off x="3306822" y="6488113"/>
            <a:ext cx="625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400" b="1">
                <a:solidFill>
                  <a:schemeClr val="bg1"/>
                </a:solidFill>
              </a:rPr>
              <a:t>CRM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54" name="156 Rectángulo"/>
          <p:cNvSpPr>
            <a:spLocks noChangeArrowheads="1"/>
          </p:cNvSpPr>
          <p:nvPr/>
        </p:nvSpPr>
        <p:spPr bwMode="auto">
          <a:xfrm>
            <a:off x="5235635" y="6550025"/>
            <a:ext cx="58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400" b="1">
                <a:solidFill>
                  <a:schemeClr val="bg1"/>
                </a:solidFill>
              </a:rPr>
              <a:t>ERP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55" name="157 Rectángulo"/>
          <p:cNvSpPr>
            <a:spLocks noChangeArrowheads="1"/>
          </p:cNvSpPr>
          <p:nvPr/>
        </p:nvSpPr>
        <p:spPr bwMode="auto">
          <a:xfrm>
            <a:off x="7664510" y="6550025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1400" b="1">
                <a:solidFill>
                  <a:schemeClr val="bg1"/>
                </a:solidFill>
              </a:rPr>
              <a:t>SCM</a:t>
            </a:r>
            <a:endParaRPr lang="es-ES" sz="1400">
              <a:solidFill>
                <a:schemeClr val="bg1"/>
              </a:solidFill>
            </a:endParaRPr>
          </a:p>
        </p:txBody>
      </p:sp>
      <p:sp>
        <p:nvSpPr>
          <p:cNvPr id="56" name="158 Rectángulo"/>
          <p:cNvSpPr/>
          <p:nvPr/>
        </p:nvSpPr>
        <p:spPr>
          <a:xfrm>
            <a:off x="8878947" y="6286500"/>
            <a:ext cx="132440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dirty="0">
                <a:solidFill>
                  <a:schemeClr val="bg1"/>
                </a:solidFill>
              </a:rPr>
              <a:t>e commerce</a:t>
            </a: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8593197" y="4214813"/>
            <a:ext cx="714375" cy="2857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_tradnl" sz="1200" b="1">
                <a:solidFill>
                  <a:schemeClr val="bg1"/>
                </a:solidFill>
              </a:rPr>
              <a:t>BSC</a:t>
            </a:r>
            <a:endParaRPr lang="es-ES" sz="3600">
              <a:solidFill>
                <a:schemeClr val="bg1"/>
              </a:solidFill>
            </a:endParaRP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2521010" y="6429375"/>
            <a:ext cx="428625" cy="2143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1050" b="1" dirty="0">
                <a:solidFill>
                  <a:schemeClr val="bg1"/>
                </a:solidFill>
              </a:rPr>
              <a:t>BI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450322" y="3429000"/>
            <a:ext cx="642938" cy="2857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_tradnl" sz="1200" b="1">
                <a:solidFill>
                  <a:schemeClr val="bg1"/>
                </a:solidFill>
              </a:rPr>
              <a:t>DW</a:t>
            </a:r>
            <a:endParaRPr lang="es-ES" sz="3600">
              <a:solidFill>
                <a:schemeClr val="bg1"/>
              </a:solidFill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9093260" y="4857750"/>
            <a:ext cx="642937" cy="2857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_tradnl" sz="1200" b="1">
                <a:solidFill>
                  <a:schemeClr val="bg1"/>
                </a:solidFill>
              </a:rPr>
              <a:t>CMI</a:t>
            </a:r>
            <a:endParaRPr lang="es-ES" sz="3600">
              <a:solidFill>
                <a:schemeClr val="bg1"/>
              </a:solidFill>
            </a:endParaRPr>
          </a:p>
        </p:txBody>
      </p:sp>
      <p:sp>
        <p:nvSpPr>
          <p:cNvPr id="61" name="152 CuadroTexto"/>
          <p:cNvSpPr txBox="1">
            <a:spLocks noChangeArrowheads="1"/>
          </p:cNvSpPr>
          <p:nvPr/>
        </p:nvSpPr>
        <p:spPr bwMode="auto">
          <a:xfrm>
            <a:off x="3787835" y="6524625"/>
            <a:ext cx="863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800" b="1">
                <a:solidFill>
                  <a:schemeClr val="bg1"/>
                </a:solidFill>
              </a:rPr>
              <a:t>R. Clientes</a:t>
            </a:r>
          </a:p>
        </p:txBody>
      </p:sp>
      <p:sp>
        <p:nvSpPr>
          <p:cNvPr id="62" name="152 CuadroTexto"/>
          <p:cNvSpPr txBox="1">
            <a:spLocks noChangeArrowheads="1"/>
          </p:cNvSpPr>
          <p:nvPr/>
        </p:nvSpPr>
        <p:spPr bwMode="auto">
          <a:xfrm>
            <a:off x="6885047" y="6597650"/>
            <a:ext cx="863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800" b="1">
                <a:solidFill>
                  <a:schemeClr val="bg1"/>
                </a:solidFill>
              </a:rPr>
              <a:t>R. Clientes</a:t>
            </a:r>
          </a:p>
        </p:txBody>
      </p:sp>
      <p:sp>
        <p:nvSpPr>
          <p:cNvPr id="63" name="152 CuadroTexto"/>
          <p:cNvSpPr txBox="1">
            <a:spLocks noChangeArrowheads="1"/>
          </p:cNvSpPr>
          <p:nvPr/>
        </p:nvSpPr>
        <p:spPr bwMode="auto">
          <a:xfrm>
            <a:off x="8251885" y="6642100"/>
            <a:ext cx="1225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ES" sz="800" b="1">
                <a:solidFill>
                  <a:schemeClr val="bg1"/>
                </a:solidFill>
              </a:rPr>
              <a:t>R. prov./empresa</a:t>
            </a:r>
          </a:p>
        </p:txBody>
      </p:sp>
    </p:spTree>
    <p:extLst>
      <p:ext uri="{BB962C8B-B14F-4D97-AF65-F5344CB8AC3E}">
        <p14:creationId xmlns:p14="http://schemas.microsoft.com/office/powerpoint/2010/main" val="4101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26125" y="0"/>
            <a:ext cx="17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Clase 02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64" name="50 Rectángulo"/>
          <p:cNvSpPr>
            <a:spLocks noChangeArrowheads="1"/>
          </p:cNvSpPr>
          <p:nvPr/>
        </p:nvSpPr>
        <p:spPr bwMode="auto">
          <a:xfrm>
            <a:off x="1124605" y="708491"/>
            <a:ext cx="1000584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s-ES" sz="2000" b="1" dirty="0">
                <a:solidFill>
                  <a:schemeClr val="bg1"/>
                </a:solidFill>
              </a:rPr>
              <a:t>CMI:  </a:t>
            </a:r>
            <a:r>
              <a:rPr lang="es-ES" sz="2000" dirty="0">
                <a:solidFill>
                  <a:schemeClr val="bg1"/>
                </a:solidFill>
              </a:rPr>
              <a:t>Aplicación del cuadro de mando Integral</a:t>
            </a:r>
          </a:p>
          <a:p>
            <a:pPr eaLnBrk="1" hangingPunct="1">
              <a:lnSpc>
                <a:spcPct val="200000"/>
              </a:lnSpc>
            </a:pPr>
            <a:r>
              <a:rPr lang="es-ES" sz="2000" b="1" dirty="0">
                <a:solidFill>
                  <a:schemeClr val="bg1"/>
                </a:solidFill>
              </a:rPr>
              <a:t>CRM:  </a:t>
            </a:r>
            <a:r>
              <a:rPr lang="es-ES" sz="2000" dirty="0">
                <a:solidFill>
                  <a:schemeClr val="bg1"/>
                </a:solidFill>
              </a:rPr>
              <a:t>Filosofía 1 a 1 de relación con los Clientes</a:t>
            </a:r>
          </a:p>
          <a:p>
            <a:pPr eaLnBrk="1" hangingPunct="1">
              <a:lnSpc>
                <a:spcPct val="200000"/>
              </a:lnSpc>
            </a:pPr>
            <a:r>
              <a:rPr lang="es-ES" sz="2000" b="1" dirty="0">
                <a:solidFill>
                  <a:schemeClr val="bg1"/>
                </a:solidFill>
              </a:rPr>
              <a:t>ERP:  </a:t>
            </a:r>
            <a:r>
              <a:rPr lang="es-ES" sz="2000" dirty="0">
                <a:solidFill>
                  <a:schemeClr val="bg1"/>
                </a:solidFill>
              </a:rPr>
              <a:t>Sistema de planeamiento de los recursos de la empresa(SAP).</a:t>
            </a:r>
          </a:p>
          <a:p>
            <a:pPr eaLnBrk="1" hangingPunct="1">
              <a:lnSpc>
                <a:spcPct val="200000"/>
              </a:lnSpc>
            </a:pPr>
            <a:r>
              <a:rPr lang="es-ES" sz="2000" b="1" dirty="0">
                <a:solidFill>
                  <a:schemeClr val="bg1"/>
                </a:solidFill>
              </a:rPr>
              <a:t>BI:  </a:t>
            </a:r>
            <a:r>
              <a:rPr lang="es-ES" sz="2000" dirty="0">
                <a:solidFill>
                  <a:schemeClr val="bg1"/>
                </a:solidFill>
              </a:rPr>
              <a:t>Negocios Inteligentes, es la respuesta, que permite satisfacer las distintas alternativas del cliente.</a:t>
            </a:r>
          </a:p>
          <a:p>
            <a:pPr eaLnBrk="1" hangingPunct="1">
              <a:lnSpc>
                <a:spcPct val="200000"/>
              </a:lnSpc>
            </a:pPr>
            <a:r>
              <a:rPr lang="es-ES" sz="2000" b="1" dirty="0">
                <a:solidFill>
                  <a:schemeClr val="bg1"/>
                </a:solidFill>
              </a:rPr>
              <a:t>SCM:  </a:t>
            </a:r>
            <a:r>
              <a:rPr lang="es-ES" sz="2000" dirty="0">
                <a:solidFill>
                  <a:schemeClr val="bg1"/>
                </a:solidFill>
              </a:rPr>
              <a:t>Herramienta que permite consolidar la confianza entre el proveedor y la empresa.</a:t>
            </a:r>
            <a:endParaRPr lang="es-ES" sz="20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200000"/>
              </a:lnSpc>
            </a:pPr>
            <a:endParaRPr lang="es-ES" sz="20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200000"/>
              </a:lnSpc>
            </a:pP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</TotalTime>
  <Words>318</Words>
  <Application>Microsoft Office PowerPoint</Application>
  <PresentationFormat>Panorámica</PresentationFormat>
  <Paragraphs>82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Helvetica</vt:lpstr>
      <vt:lpstr>MovistarTextRegular</vt:lpstr>
      <vt:lpstr>Source Sans Pro</vt:lpstr>
      <vt:lpstr>Times New Roman</vt:lpstr>
      <vt:lpstr>Verdana</vt:lpstr>
      <vt:lpstr>Wingdings 3</vt:lpstr>
      <vt:lpstr>Sector</vt:lpstr>
      <vt:lpstr>gestión en las Pyme basado en TI</vt:lpstr>
      <vt:lpstr>Importancia de las TI en las empresas</vt:lpstr>
      <vt:lpstr>Presentación de PowerPoint</vt:lpstr>
      <vt:lpstr>estructura Organizacional de una PYME con TI</vt:lpstr>
      <vt:lpstr>estructura Organizacional de una PYME con TI</vt:lpstr>
      <vt:lpstr>estructura Organizacional de una PYME con TI</vt:lpstr>
      <vt:lpstr>estructura Organizacional de una PYME con TI</vt:lpstr>
      <vt:lpstr>Pirámide Organizacional</vt:lpstr>
      <vt:lpstr>Presentación de PowerPoint</vt:lpstr>
      <vt:lpstr>reconocimiento de niveles y áreas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en las Pyme basado en TI</dc:title>
  <dc:creator>Lizbeth</dc:creator>
  <cp:lastModifiedBy>Lizbeth</cp:lastModifiedBy>
  <cp:revision>14</cp:revision>
  <dcterms:created xsi:type="dcterms:W3CDTF">2019-04-22T01:23:34Z</dcterms:created>
  <dcterms:modified xsi:type="dcterms:W3CDTF">2019-04-22T03:54:58Z</dcterms:modified>
</cp:coreProperties>
</file>