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19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5B5891-DBC3-44E4-A50C-7649BE54899C}"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5B5891-DBC3-44E4-A50C-7649BE54899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D55B5891-DBC3-44E4-A50C-7649BE54899C}"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D55B5891-DBC3-44E4-A50C-7649BE54899C}"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5B5891-DBC3-44E4-A50C-7649BE54899C}"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F1B4C72-B5D4-457D-A470-104BEEDD5BFB}" type="datetimeFigureOut">
              <a:rPr lang="es-ES" smtClean="0"/>
              <a:t>07/07/2014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55B5891-DBC3-44E4-A50C-7649BE54899C}"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D55B5891-DBC3-44E4-A50C-7649BE54899C}"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D55B5891-DBC3-44E4-A50C-7649BE54899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D55B5891-DBC3-44E4-A50C-7649BE54899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55B5891-DBC3-44E4-A50C-7649BE54899C}"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5F1B4C72-B5D4-457D-A470-104BEEDD5BFB}" type="datetimeFigureOut">
              <a:rPr lang="es-ES" smtClean="0"/>
              <a:t>07/07/2014</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D55B5891-DBC3-44E4-A50C-7649BE54899C}"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5F1B4C72-B5D4-457D-A470-104BEEDD5BFB}" type="datetimeFigureOut">
              <a:rPr lang="es-ES" smtClean="0"/>
              <a:t>07/07/2014</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F1B4C72-B5D4-457D-A470-104BEEDD5BFB}" type="datetimeFigureOut">
              <a:rPr lang="es-ES" smtClean="0"/>
              <a:t>07/07/2014</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5B5891-DBC3-44E4-A50C-7649BE54899C}"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363119" y="1824038"/>
            <a:ext cx="5113337" cy="1123950"/>
          </a:xfrm>
          <a:prstGeom prst="rect">
            <a:avLst/>
          </a:prstGeom>
          <a:solidFill>
            <a:schemeClr val="tx1">
              <a:lumMod val="75000"/>
              <a:lumOff val="25000"/>
            </a:schemeClr>
          </a:solidFill>
        </p:spPr>
        <p:txBody>
          <a:bodyPr vert="horz" anchor="b">
            <a:norm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es-ES" sz="3200" dirty="0" smtClean="0"/>
              <a:t>TRASTORNOS PSICOMOTORES</a:t>
            </a:r>
            <a:endParaRPr lang="es-ES" sz="3200" dirty="0" smtClean="0"/>
          </a:p>
        </p:txBody>
      </p:sp>
      <p:sp>
        <p:nvSpPr>
          <p:cNvPr id="5" name="Rectangle 3"/>
          <p:cNvSpPr txBox="1">
            <a:spLocks noChangeArrowheads="1"/>
          </p:cNvSpPr>
          <p:nvPr/>
        </p:nvSpPr>
        <p:spPr>
          <a:xfrm>
            <a:off x="4140200" y="4076700"/>
            <a:ext cx="4679950" cy="64770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s-ES" sz="1800" dirty="0" smtClean="0">
                <a:solidFill>
                  <a:srgbClr val="C00000"/>
                </a:solidFill>
              </a:rPr>
              <a:t>Mg. Mary </a:t>
            </a:r>
            <a:r>
              <a:rPr lang="es-ES" sz="1800" dirty="0" err="1" smtClean="0">
                <a:solidFill>
                  <a:srgbClr val="C00000"/>
                </a:solidFill>
              </a:rPr>
              <a:t>juana</a:t>
            </a:r>
            <a:r>
              <a:rPr lang="es-ES" sz="1800" dirty="0" smtClean="0">
                <a:solidFill>
                  <a:srgbClr val="C00000"/>
                </a:solidFill>
              </a:rPr>
              <a:t> </a:t>
            </a:r>
            <a:r>
              <a:rPr lang="es-ES" sz="1800" dirty="0" err="1" smtClean="0">
                <a:solidFill>
                  <a:srgbClr val="C00000"/>
                </a:solidFill>
              </a:rPr>
              <a:t>Alarcon</a:t>
            </a:r>
            <a:r>
              <a:rPr lang="es-ES" sz="1800" dirty="0" smtClean="0">
                <a:solidFill>
                  <a:srgbClr val="C00000"/>
                </a:solidFill>
              </a:rPr>
              <a:t> Neira</a:t>
            </a:r>
          </a:p>
        </p:txBody>
      </p:sp>
      <p:sp>
        <p:nvSpPr>
          <p:cNvPr id="6" name="AutoShape 5" descr="'Psicomotricidad'"/>
          <p:cNvSpPr>
            <a:spLocks noChangeAspect="1" noChangeArrowheads="1"/>
          </p:cNvSpPr>
          <p:nvPr/>
        </p:nvSpPr>
        <p:spPr bwMode="auto">
          <a:xfrm>
            <a:off x="2238375" y="2143125"/>
            <a:ext cx="46672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a:p>
        </p:txBody>
      </p:sp>
      <p:sp>
        <p:nvSpPr>
          <p:cNvPr id="7" name="AutoShape 7" descr="'Psicomotricidad'"/>
          <p:cNvSpPr>
            <a:spLocks noChangeAspect="1" noChangeArrowheads="1"/>
          </p:cNvSpPr>
          <p:nvPr/>
        </p:nvSpPr>
        <p:spPr bwMode="auto">
          <a:xfrm>
            <a:off x="2238375" y="2143125"/>
            <a:ext cx="46672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a:p>
        </p:txBody>
      </p:sp>
      <p:sp>
        <p:nvSpPr>
          <p:cNvPr id="8" name="AutoShape 9" descr="'Psicomotricidad'"/>
          <p:cNvSpPr>
            <a:spLocks noChangeAspect="1" noChangeArrowheads="1"/>
          </p:cNvSpPr>
          <p:nvPr/>
        </p:nvSpPr>
        <p:spPr bwMode="auto">
          <a:xfrm>
            <a:off x="2238375" y="2143125"/>
            <a:ext cx="46672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a:p>
        </p:txBody>
      </p:sp>
      <p:sp>
        <p:nvSpPr>
          <p:cNvPr id="9" name="AutoShape 11" descr="'Psicomotricidad'"/>
          <p:cNvSpPr>
            <a:spLocks noChangeAspect="1" noChangeArrowheads="1"/>
          </p:cNvSpPr>
          <p:nvPr/>
        </p:nvSpPr>
        <p:spPr bwMode="auto">
          <a:xfrm>
            <a:off x="3224213" y="1824038"/>
            <a:ext cx="2695575"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a:p>
        </p:txBody>
      </p:sp>
      <p:sp>
        <p:nvSpPr>
          <p:cNvPr id="12" name="Line 14"/>
          <p:cNvSpPr>
            <a:spLocks noChangeShapeType="1"/>
          </p:cNvSpPr>
          <p:nvPr/>
        </p:nvSpPr>
        <p:spPr bwMode="auto">
          <a:xfrm>
            <a:off x="1403648" y="1379232"/>
            <a:ext cx="6783388" cy="1588"/>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7" y="29620"/>
            <a:ext cx="2879725"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65" y="3140967"/>
            <a:ext cx="3241543" cy="2431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65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
          </p:nvPr>
        </p:nvSpPr>
        <p:spPr>
          <a:xfrm>
            <a:off x="323528" y="116632"/>
            <a:ext cx="8460432" cy="3877815"/>
          </a:xfrm>
        </p:spPr>
        <p:txBody>
          <a:bodyPr>
            <a:noAutofit/>
          </a:bodyPr>
          <a:lstStyle/>
          <a:p>
            <a:pPr marL="274320" lvl="1" indent="0">
              <a:buNone/>
            </a:pPr>
            <a:r>
              <a:rPr lang="es-ES_tradnl" sz="2400" b="1" dirty="0" smtClean="0"/>
              <a:t>APRAXIA </a:t>
            </a:r>
            <a:r>
              <a:rPr lang="es-ES_tradnl" sz="2400" b="1" dirty="0"/>
              <a:t>ESPECIALIZADA </a:t>
            </a:r>
            <a:endParaRPr lang="es-ES" sz="2400" dirty="0"/>
          </a:p>
          <a:p>
            <a:r>
              <a:rPr lang="es-ES_tradnl" sz="2400" dirty="0"/>
              <a:t>Solo afecta al movimiento realizado con determinada parte del cuerpo. </a:t>
            </a:r>
            <a:endParaRPr lang="es-ES_tradnl" sz="2400" dirty="0" smtClean="0"/>
          </a:p>
          <a:p>
            <a:endParaRPr lang="es-ES" sz="2400" dirty="0"/>
          </a:p>
          <a:p>
            <a:pPr marL="274320" lvl="1" indent="0">
              <a:buNone/>
            </a:pPr>
            <a:r>
              <a:rPr lang="es-ES_tradnl" sz="2400" b="1" dirty="0"/>
              <a:t>DISPRAXIAS INFANTILES </a:t>
            </a:r>
            <a:endParaRPr lang="es-ES" sz="2400" dirty="0"/>
          </a:p>
          <a:p>
            <a:r>
              <a:rPr lang="es-ES_tradnl" sz="2400" dirty="0"/>
              <a:t>Se trata de apraxias leves. Dentro de las </a:t>
            </a:r>
            <a:r>
              <a:rPr lang="es-ES_tradnl" sz="2400" dirty="0" err="1"/>
              <a:t>dispraxias</a:t>
            </a:r>
            <a:r>
              <a:rPr lang="es-ES_tradnl" sz="2400" dirty="0"/>
              <a:t> hay también diversos grados de afectación. </a:t>
            </a:r>
            <a:endParaRPr lang="es-ES_tradnl" sz="2400" dirty="0" smtClean="0"/>
          </a:p>
          <a:p>
            <a:r>
              <a:rPr lang="es-ES_tradnl" sz="2400" dirty="0" smtClean="0"/>
              <a:t>El </a:t>
            </a:r>
            <a:r>
              <a:rPr lang="es-ES_tradnl" sz="2400" dirty="0"/>
              <a:t>niño </a:t>
            </a:r>
            <a:r>
              <a:rPr lang="es-ES_tradnl" sz="2400" dirty="0" err="1"/>
              <a:t>dispraxico</a:t>
            </a:r>
            <a:r>
              <a:rPr lang="es-ES_tradnl" sz="2400" dirty="0"/>
              <a:t>, tiene una falta de organización del movimiento. Suele confundirse, a veces con la debilidad motriz</a:t>
            </a:r>
            <a:r>
              <a:rPr lang="es-ES_tradnl" sz="2400" dirty="0" smtClean="0"/>
              <a:t>.</a:t>
            </a:r>
          </a:p>
          <a:p>
            <a:r>
              <a:rPr lang="es-ES_tradnl" sz="2400" dirty="0" smtClean="0"/>
              <a:t>No </a:t>
            </a:r>
            <a:r>
              <a:rPr lang="es-ES_tradnl" sz="2400" dirty="0"/>
              <a:t>hay lesión neurológica. Las áreas que sufren alteraciones son del esquema corporal y la orientación </a:t>
            </a:r>
            <a:r>
              <a:rPr lang="es-ES_tradnl" sz="2400" dirty="0" err="1"/>
              <a:t>temporo</a:t>
            </a:r>
            <a:r>
              <a:rPr lang="es-ES_tradnl" sz="2400" dirty="0"/>
              <a:t> - espacial. </a:t>
            </a:r>
            <a:endParaRPr lang="es-ES_tradnl" sz="2400" dirty="0" smtClean="0"/>
          </a:p>
          <a:p>
            <a:r>
              <a:rPr lang="es-ES_tradnl" sz="2400" dirty="0" smtClean="0"/>
              <a:t>Aunque </a:t>
            </a:r>
            <a:r>
              <a:rPr lang="es-ES_tradnl" sz="2400" dirty="0"/>
              <a:t>el lenguaje suele no estar afectado, el niño con </a:t>
            </a:r>
            <a:r>
              <a:rPr lang="es-ES_tradnl" sz="2400" dirty="0" err="1"/>
              <a:t>dispraxia</a:t>
            </a:r>
            <a:r>
              <a:rPr lang="es-ES_tradnl" sz="2400" dirty="0"/>
              <a:t> presenta fracaso escolar, pues la escritura es de las áreas más afectadas. </a:t>
            </a:r>
            <a:endParaRPr lang="es-ES" sz="2400" dirty="0"/>
          </a:p>
          <a:p>
            <a:endParaRPr lang="es-ES" sz="2400" dirty="0"/>
          </a:p>
        </p:txBody>
      </p:sp>
    </p:spTree>
    <p:extLst>
      <p:ext uri="{BB962C8B-B14F-4D97-AF65-F5344CB8AC3E}">
        <p14:creationId xmlns:p14="http://schemas.microsoft.com/office/powerpoint/2010/main" val="1292201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
          </p:nvPr>
        </p:nvSpPr>
        <p:spPr>
          <a:xfrm>
            <a:off x="391191" y="2128947"/>
            <a:ext cx="8503920" cy="4572000"/>
          </a:xfrm>
        </p:spPr>
        <p:txBody>
          <a:bodyPr/>
          <a:lstStyle/>
          <a:p>
            <a:pPr lvl="1"/>
            <a:r>
              <a:rPr lang="es-ES_tradnl" sz="2400" dirty="0" smtClean="0"/>
              <a:t>Tics </a:t>
            </a:r>
            <a:r>
              <a:rPr lang="es-ES_tradnl" sz="2400" dirty="0"/>
              <a:t>faciales </a:t>
            </a:r>
            <a:endParaRPr lang="es-ES" sz="1800" dirty="0"/>
          </a:p>
          <a:p>
            <a:pPr lvl="1"/>
            <a:r>
              <a:rPr lang="es-ES_tradnl" sz="2400" dirty="0"/>
              <a:t>Tics de la cabeza y cuello </a:t>
            </a:r>
            <a:endParaRPr lang="es-ES" sz="1800" dirty="0"/>
          </a:p>
          <a:p>
            <a:pPr lvl="1"/>
            <a:r>
              <a:rPr lang="es-ES_tradnl" sz="2400" dirty="0"/>
              <a:t>Tics del tronco y de los miembros IV. </a:t>
            </a:r>
            <a:endParaRPr lang="es-ES" sz="1800" dirty="0"/>
          </a:p>
          <a:p>
            <a:pPr lvl="1"/>
            <a:r>
              <a:rPr lang="es-ES_tradnl" sz="2400" dirty="0"/>
              <a:t>Tics respiratorios </a:t>
            </a:r>
            <a:endParaRPr lang="es-ES" sz="1800" dirty="0"/>
          </a:p>
          <a:p>
            <a:pPr lvl="1"/>
            <a:r>
              <a:rPr lang="es-ES_tradnl" sz="2400" dirty="0"/>
              <a:t>Tics </a:t>
            </a:r>
            <a:r>
              <a:rPr lang="es-ES_tradnl" sz="2400" dirty="0" err="1"/>
              <a:t>fonatórios</a:t>
            </a:r>
            <a:r>
              <a:rPr lang="es-ES_tradnl" sz="2400" dirty="0"/>
              <a:t>. </a:t>
            </a:r>
            <a:endParaRPr lang="es-ES" sz="1800" dirty="0"/>
          </a:p>
        </p:txBody>
      </p:sp>
      <p:sp>
        <p:nvSpPr>
          <p:cNvPr id="4" name="3 Rectángulo"/>
          <p:cNvSpPr/>
          <p:nvPr/>
        </p:nvSpPr>
        <p:spPr>
          <a:xfrm>
            <a:off x="251520" y="476671"/>
            <a:ext cx="8640960" cy="1643527"/>
          </a:xfrm>
          <a:prstGeom prst="rect">
            <a:avLst/>
          </a:prstGeom>
        </p:spPr>
        <p:txBody>
          <a:bodyPr wrap="square">
            <a:spAutoFit/>
          </a:bodyPr>
          <a:lstStyle/>
          <a:p>
            <a:pPr marL="365760" lvl="0" indent="-365760" algn="just">
              <a:spcBef>
                <a:spcPct val="20000"/>
              </a:spcBef>
              <a:buClr>
                <a:srgbClr val="873624"/>
              </a:buClr>
              <a:buFont typeface="Wingdings" pitchFamily="2" charset="2"/>
              <a:buChar char=""/>
            </a:pPr>
            <a:r>
              <a:rPr lang="es-ES_tradnl" sz="2400" b="1" dirty="0">
                <a:solidFill>
                  <a:prstClr val="black">
                    <a:lumMod val="85000"/>
                    <a:lumOff val="15000"/>
                  </a:prstClr>
                </a:solidFill>
              </a:rPr>
              <a:t>TICS </a:t>
            </a:r>
            <a:endParaRPr lang="es-ES" dirty="0">
              <a:solidFill>
                <a:prstClr val="black">
                  <a:lumMod val="85000"/>
                  <a:lumOff val="15000"/>
                </a:prstClr>
              </a:solidFill>
            </a:endParaRPr>
          </a:p>
          <a:p>
            <a:pPr lvl="0" algn="just">
              <a:spcBef>
                <a:spcPct val="20000"/>
              </a:spcBef>
              <a:buClr>
                <a:srgbClr val="873624"/>
              </a:buClr>
            </a:pPr>
            <a:r>
              <a:rPr lang="es-ES_tradnl" sz="2400" dirty="0">
                <a:solidFill>
                  <a:prstClr val="black">
                    <a:lumMod val="85000"/>
                    <a:lumOff val="15000"/>
                  </a:prstClr>
                </a:solidFill>
              </a:rPr>
              <a:t>Son movimientos repentinos absurdos e involuntarios que afectan a un pequeño grupo de músculos y que se repiten a intervalos.</a:t>
            </a:r>
            <a:endParaRPr lang="es-ES" dirty="0">
              <a:solidFill>
                <a:prstClr val="black">
                  <a:lumMod val="85000"/>
                  <a:lumOff val="15000"/>
                </a:prstClr>
              </a:solidFill>
            </a:endParaRPr>
          </a:p>
        </p:txBody>
      </p:sp>
      <p:pic>
        <p:nvPicPr>
          <p:cNvPr id="7170" name="Picture 2" descr="https://encrypted-tbn0.gstatic.com/images?q=tbn:ANd9GcSzigUrrFskrCgOntoOVK72rsa3ZcPPB62O2ASjXaog0zTKjl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864" y="1844824"/>
            <a:ext cx="2628900" cy="1743076"/>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436" y="422108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9406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ES"/>
          </a:p>
        </p:txBody>
      </p:sp>
      <p:sp>
        <p:nvSpPr>
          <p:cNvPr id="2" name="1 Marcador de contenido"/>
          <p:cNvSpPr>
            <a:spLocks noGrp="1"/>
          </p:cNvSpPr>
          <p:nvPr>
            <p:ph sz="quarter" idx="1"/>
          </p:nvPr>
        </p:nvSpPr>
        <p:spPr/>
        <p:txBody>
          <a:bodyPr/>
          <a:lstStyle/>
          <a:p>
            <a:endParaRPr lang="es-ES"/>
          </a:p>
        </p:txBody>
      </p:sp>
    </p:spTree>
    <p:extLst>
      <p:ext uri="{BB962C8B-B14F-4D97-AF65-F5344CB8AC3E}">
        <p14:creationId xmlns:p14="http://schemas.microsoft.com/office/powerpoint/2010/main" val="408791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chemeClr val="accent4">
              <a:lumMod val="75000"/>
            </a:schemeClr>
          </a:solidFill>
        </p:spPr>
        <p:txBody>
          <a:bodyPr>
            <a:normAutofit fontScale="90000"/>
          </a:bodyPr>
          <a:lstStyle/>
          <a:p>
            <a:r>
              <a:rPr lang="es-ES" b="1" dirty="0">
                <a:solidFill>
                  <a:schemeClr val="accent2">
                    <a:lumMod val="40000"/>
                    <a:lumOff val="60000"/>
                  </a:schemeClr>
                </a:solidFill>
              </a:rPr>
              <a:t>TRASTORNOS  DE </a:t>
            </a:r>
            <a:r>
              <a:rPr lang="es-ES" b="1" dirty="0" smtClean="0">
                <a:solidFill>
                  <a:schemeClr val="accent2">
                    <a:lumMod val="40000"/>
                    <a:lumOff val="60000"/>
                  </a:schemeClr>
                </a:solidFill>
              </a:rPr>
              <a:t>PSICOMOTRICIDAD</a:t>
            </a:r>
            <a:endParaRPr lang="es-ES" dirty="0">
              <a:solidFill>
                <a:schemeClr val="accent2">
                  <a:lumMod val="40000"/>
                  <a:lumOff val="60000"/>
                </a:schemeClr>
              </a:solidFill>
            </a:endParaRPr>
          </a:p>
        </p:txBody>
      </p:sp>
      <p:sp>
        <p:nvSpPr>
          <p:cNvPr id="2" name="1 Marcador de contenido"/>
          <p:cNvSpPr>
            <a:spLocks noGrp="1"/>
          </p:cNvSpPr>
          <p:nvPr>
            <p:ph sz="quarter" idx="1"/>
          </p:nvPr>
        </p:nvSpPr>
        <p:spPr/>
        <p:txBody>
          <a:bodyPr/>
          <a:lstStyle/>
          <a:p>
            <a:pPr marL="0" indent="0">
              <a:buNone/>
            </a:pPr>
            <a:endParaRPr lang="es-ES" dirty="0"/>
          </a:p>
          <a:p>
            <a:r>
              <a:rPr lang="es-ES" dirty="0"/>
              <a:t>Dentro del desarrollo del niño podemos encontrar algunos problemas relacionados a la psicomotricidad y eso tiene que ver con </a:t>
            </a:r>
            <a:r>
              <a:rPr lang="es-ES" i="1" dirty="0"/>
              <a:t>algunos </a:t>
            </a:r>
            <a:r>
              <a:rPr lang="es-ES" i="1" u="sng" dirty="0"/>
              <a:t>trastornos genéticos </a:t>
            </a:r>
            <a:r>
              <a:rPr lang="es-ES" i="1" dirty="0"/>
              <a:t>como también algunas adquiridas </a:t>
            </a:r>
            <a:r>
              <a:rPr lang="es-ES" i="1" u="sng" dirty="0"/>
              <a:t>por factores externos </a:t>
            </a:r>
            <a:r>
              <a:rPr lang="es-ES" i="1" dirty="0"/>
              <a:t>como son la familia o </a:t>
            </a:r>
            <a:r>
              <a:rPr lang="es-ES" i="1" dirty="0" smtClean="0"/>
              <a:t>sociedad</a:t>
            </a:r>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360249"/>
            <a:ext cx="2438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36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548680"/>
            <a:ext cx="8534400" cy="758952"/>
          </a:xfrm>
          <a:solidFill>
            <a:schemeClr val="accent4">
              <a:lumMod val="75000"/>
            </a:schemeClr>
          </a:solidFill>
        </p:spPr>
        <p:txBody>
          <a:bodyPr>
            <a:normAutofit/>
          </a:bodyPr>
          <a:lstStyle/>
          <a:p>
            <a:r>
              <a:rPr lang="es-ES_tradnl" sz="3600" b="1" dirty="0">
                <a:solidFill>
                  <a:schemeClr val="accent2">
                    <a:lumMod val="40000"/>
                    <a:lumOff val="60000"/>
                  </a:schemeClr>
                </a:solidFill>
              </a:rPr>
              <a:t>INESTABILIDAD </a:t>
            </a:r>
            <a:r>
              <a:rPr lang="es-ES_tradnl" sz="3600" b="1" dirty="0" smtClean="0">
                <a:solidFill>
                  <a:schemeClr val="accent2">
                    <a:lumMod val="40000"/>
                    <a:lumOff val="60000"/>
                  </a:schemeClr>
                </a:solidFill>
              </a:rPr>
              <a:t>MOTRIZ</a:t>
            </a:r>
            <a:endParaRPr lang="es-ES" sz="3600" dirty="0">
              <a:solidFill>
                <a:schemeClr val="accent2">
                  <a:lumMod val="40000"/>
                  <a:lumOff val="60000"/>
                </a:schemeClr>
              </a:solidFill>
            </a:endParaRPr>
          </a:p>
        </p:txBody>
      </p:sp>
      <p:sp>
        <p:nvSpPr>
          <p:cNvPr id="2" name="1 Marcador de contenido"/>
          <p:cNvSpPr>
            <a:spLocks noGrp="1"/>
          </p:cNvSpPr>
          <p:nvPr>
            <p:ph sz="quarter" idx="1"/>
          </p:nvPr>
        </p:nvSpPr>
        <p:spPr>
          <a:xfrm>
            <a:off x="301752" y="1527048"/>
            <a:ext cx="6214464" cy="4572000"/>
          </a:xfrm>
        </p:spPr>
        <p:txBody>
          <a:bodyPr>
            <a:normAutofit/>
          </a:bodyPr>
          <a:lstStyle/>
          <a:p>
            <a:pPr algn="just"/>
            <a:r>
              <a:rPr lang="es-ES_tradnl" sz="2400" dirty="0"/>
              <a:t>Suele tratarse de un niño problemático y mal adaptado escolarmente, presenta </a:t>
            </a:r>
            <a:r>
              <a:rPr lang="es-ES_tradnl" sz="2400" u="sng" dirty="0"/>
              <a:t>problemas de atención, de memoria y comprensión</a:t>
            </a:r>
            <a:r>
              <a:rPr lang="es-ES_tradnl" sz="2400" dirty="0"/>
              <a:t>, así como </a:t>
            </a:r>
            <a:r>
              <a:rPr lang="es-ES_tradnl" sz="2400" u="sng" dirty="0"/>
              <a:t>trastornos perceptivos y de lenguaje,</a:t>
            </a:r>
            <a:r>
              <a:rPr lang="es-ES_tradnl" sz="2400" dirty="0"/>
              <a:t> el propio fracaso escolar aumenta su desinterés por los aprendizajes. Se desencadenan toda una secuencia de alteraciones que recaen a su vez sobre otras. </a:t>
            </a:r>
            <a:endParaRPr lang="es-ES" sz="2400" dirty="0"/>
          </a:p>
          <a:p>
            <a:pPr marL="0" indent="0" algn="just">
              <a:buNone/>
            </a:pPr>
            <a:endParaRPr lang="es-ES" dirty="0"/>
          </a:p>
        </p:txBody>
      </p:sp>
      <p:sp>
        <p:nvSpPr>
          <p:cNvPr id="4" name="3 Rectángulo"/>
          <p:cNvSpPr/>
          <p:nvPr/>
        </p:nvSpPr>
        <p:spPr>
          <a:xfrm>
            <a:off x="539552" y="5085184"/>
            <a:ext cx="5472608" cy="646331"/>
          </a:xfrm>
          <a:prstGeom prst="rect">
            <a:avLst/>
          </a:prstGeom>
        </p:spPr>
        <p:txBody>
          <a:bodyPr wrap="square">
            <a:spAutoFit/>
          </a:bodyPr>
          <a:lstStyle/>
          <a:p>
            <a:pPr marL="285750" indent="-285750">
              <a:buFont typeface="Arial" pitchFamily="34" charset="0"/>
              <a:buChar char="•"/>
            </a:pPr>
            <a:r>
              <a:rPr lang="es-PE" dirty="0"/>
              <a:t>Es incapaz de mantener un esfuerzo de forma constante; se muestra muy disperso.</a:t>
            </a:r>
            <a:endParaRPr lang="es-P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280950"/>
            <a:ext cx="1524000" cy="2848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970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chemeClr val="accent4">
              <a:lumMod val="75000"/>
            </a:schemeClr>
          </a:solidFill>
        </p:spPr>
        <p:txBody>
          <a:bodyPr>
            <a:normAutofit/>
          </a:bodyPr>
          <a:lstStyle/>
          <a:p>
            <a:r>
              <a:rPr lang="es-ES" dirty="0" smtClean="0">
                <a:solidFill>
                  <a:schemeClr val="accent2">
                    <a:lumMod val="40000"/>
                    <a:lumOff val="60000"/>
                  </a:schemeClr>
                </a:solidFill>
              </a:rPr>
              <a:t>RETRAZOS DE MADURACION</a:t>
            </a:r>
            <a:endParaRPr lang="es-ES" dirty="0">
              <a:solidFill>
                <a:schemeClr val="accent2">
                  <a:lumMod val="40000"/>
                  <a:lumOff val="60000"/>
                </a:schemeClr>
              </a:solidFill>
            </a:endParaRPr>
          </a:p>
        </p:txBody>
      </p:sp>
      <p:sp>
        <p:nvSpPr>
          <p:cNvPr id="2" name="1 Marcador de contenido"/>
          <p:cNvSpPr>
            <a:spLocks noGrp="1"/>
          </p:cNvSpPr>
          <p:nvPr>
            <p:ph sz="quarter" idx="1"/>
          </p:nvPr>
        </p:nvSpPr>
        <p:spPr/>
        <p:txBody>
          <a:bodyPr>
            <a:normAutofit fontScale="92500" lnSpcReduction="20000"/>
          </a:bodyPr>
          <a:lstStyle/>
          <a:p>
            <a:r>
              <a:rPr lang="es-ES_tradnl" dirty="0"/>
              <a:t>Desarmonías tónico motoras, Nos referimos a las alteraciones en el tono. Hay una mala regularización del mismo. Puede darse en individuos con un buen nivel motor, tiene que ver con las variaciones afectivas, con las emociones, Algunas de ellas son: </a:t>
            </a:r>
            <a:endParaRPr lang="es-ES" dirty="0"/>
          </a:p>
          <a:p>
            <a:pPr marL="0" indent="0">
              <a:buNone/>
            </a:pPr>
            <a:endParaRPr lang="es-ES" dirty="0"/>
          </a:p>
          <a:p>
            <a:pPr lvl="0"/>
            <a:r>
              <a:rPr lang="es-ES_tradnl" b="1" dirty="0"/>
              <a:t>PARATONIA</a:t>
            </a:r>
            <a:r>
              <a:rPr lang="es-ES_tradnl" dirty="0"/>
              <a:t>, el individuo no puede relajarse y el pretenderlo aumenta más su rigidez</a:t>
            </a:r>
            <a:r>
              <a:rPr lang="es-ES_tradnl" dirty="0" smtClean="0"/>
              <a:t>.</a:t>
            </a:r>
          </a:p>
          <a:p>
            <a:pPr lvl="0"/>
            <a:endParaRPr lang="es-ES" dirty="0"/>
          </a:p>
          <a:p>
            <a:pPr lvl="0"/>
            <a:r>
              <a:rPr lang="es-ES_tradnl" b="1" dirty="0"/>
              <a:t>SINCINESIAS,</a:t>
            </a:r>
            <a:r>
              <a:rPr lang="es-ES_tradnl" dirty="0"/>
              <a:t> </a:t>
            </a:r>
            <a:r>
              <a:rPr lang="es-PE" dirty="0" smtClean="0"/>
              <a:t>Movimiento muscular</a:t>
            </a:r>
          </a:p>
          <a:p>
            <a:pPr marL="0" lvl="0" indent="0">
              <a:buNone/>
            </a:pPr>
            <a:r>
              <a:rPr lang="es-PE" dirty="0" smtClean="0"/>
              <a:t> </a:t>
            </a:r>
            <a:r>
              <a:rPr lang="es-PE" dirty="0"/>
              <a:t>involuntario y superfluo que acompaña a </a:t>
            </a:r>
            <a:endParaRPr lang="es-PE" dirty="0" smtClean="0"/>
          </a:p>
          <a:p>
            <a:pPr marL="0" lvl="0" indent="0">
              <a:buNone/>
            </a:pPr>
            <a:r>
              <a:rPr lang="es-PE" dirty="0" smtClean="0"/>
              <a:t>otro </a:t>
            </a:r>
            <a:r>
              <a:rPr lang="es-PE" dirty="0"/>
              <a:t>voluntario</a:t>
            </a:r>
            <a:endParaRPr lang="es-E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005064"/>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0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chemeClr val="tx1">
              <a:lumMod val="65000"/>
              <a:lumOff val="35000"/>
            </a:schemeClr>
          </a:solidFill>
        </p:spPr>
        <p:txBody>
          <a:bodyPr>
            <a:normAutofit/>
          </a:bodyPr>
          <a:lstStyle/>
          <a:p>
            <a:r>
              <a:rPr lang="es-ES_tradnl" sz="2800" dirty="0">
                <a:solidFill>
                  <a:schemeClr val="accent2">
                    <a:lumMod val="40000"/>
                    <a:lumOff val="60000"/>
                  </a:schemeClr>
                </a:solidFill>
              </a:rPr>
              <a:t>TRASTORNOS DEL ESQUEMA CORPORAL </a:t>
            </a:r>
            <a:endParaRPr lang="es-ES" sz="2800" dirty="0">
              <a:solidFill>
                <a:schemeClr val="accent2">
                  <a:lumMod val="40000"/>
                  <a:lumOff val="60000"/>
                </a:schemeClr>
              </a:solidFill>
            </a:endParaRPr>
          </a:p>
        </p:txBody>
      </p:sp>
      <p:sp>
        <p:nvSpPr>
          <p:cNvPr id="2" name="1 Marcador de contenido"/>
          <p:cNvSpPr>
            <a:spLocks noGrp="1"/>
          </p:cNvSpPr>
          <p:nvPr>
            <p:ph sz="quarter" idx="1"/>
          </p:nvPr>
        </p:nvSpPr>
        <p:spPr>
          <a:xfrm>
            <a:off x="251520" y="1412776"/>
            <a:ext cx="8568952" cy="3877815"/>
          </a:xfrm>
        </p:spPr>
        <p:txBody>
          <a:bodyPr>
            <a:normAutofit/>
          </a:bodyPr>
          <a:lstStyle/>
          <a:p>
            <a:pPr marL="0" indent="0">
              <a:buNone/>
            </a:pPr>
            <a:r>
              <a:rPr lang="es-ES_tradnl" dirty="0" smtClean="0"/>
              <a:t>Se </a:t>
            </a:r>
            <a:r>
              <a:rPr lang="es-ES_tradnl" dirty="0"/>
              <a:t>diferencian dos grupos</a:t>
            </a:r>
            <a:endParaRPr lang="es-ES" dirty="0"/>
          </a:p>
          <a:p>
            <a:pPr lvl="0"/>
            <a:r>
              <a:rPr lang="es-ES_tradnl" sz="2400" dirty="0"/>
              <a:t>Los trastornos referentes al conocimiento y </a:t>
            </a:r>
            <a:r>
              <a:rPr lang="es-ES_tradnl" sz="2400" dirty="0" smtClean="0"/>
              <a:t>representación </a:t>
            </a:r>
            <a:r>
              <a:rPr lang="es-ES_tradnl" sz="2400" dirty="0"/>
              <a:t>mental del propio cuerpo. </a:t>
            </a:r>
            <a:endParaRPr lang="es-ES_tradnl" sz="2400" dirty="0" smtClean="0"/>
          </a:p>
          <a:p>
            <a:pPr lvl="0" algn="just"/>
            <a:r>
              <a:rPr lang="es-ES_tradnl" sz="2400" dirty="0" smtClean="0"/>
              <a:t>Los </a:t>
            </a:r>
            <a:r>
              <a:rPr lang="es-ES_tradnl" sz="2400" dirty="0"/>
              <a:t>trastornos referidos a la utilización del cuerpo (de la orientación en el propio cuerpo y, desde, este el espacio exterior, y de una inadecuada utilización del mundo en su relación con el entorno) En donde se encuentra la mayoría de los problemas. </a:t>
            </a:r>
            <a:endParaRPr lang="es-ES" sz="2400" dirty="0"/>
          </a:p>
        </p:txBody>
      </p:sp>
    </p:spTree>
    <p:extLst>
      <p:ext uri="{BB962C8B-B14F-4D97-AF65-F5344CB8AC3E}">
        <p14:creationId xmlns:p14="http://schemas.microsoft.com/office/powerpoint/2010/main" val="241088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691680" y="404664"/>
            <a:ext cx="4608512" cy="536104"/>
          </a:xfrm>
          <a:solidFill>
            <a:schemeClr val="accent2">
              <a:lumMod val="40000"/>
              <a:lumOff val="60000"/>
            </a:schemeClr>
          </a:solidFill>
        </p:spPr>
        <p:txBody>
          <a:bodyPr>
            <a:normAutofit/>
          </a:bodyPr>
          <a:lstStyle/>
          <a:p>
            <a:pPr lvl="0"/>
            <a:r>
              <a:rPr lang="es-ES_tradnl" sz="2400" b="1" dirty="0">
                <a:solidFill>
                  <a:schemeClr val="tx1">
                    <a:lumMod val="95000"/>
                    <a:lumOff val="5000"/>
                  </a:schemeClr>
                </a:solidFill>
              </a:rPr>
              <a:t>ASOMATOGNOSIA </a:t>
            </a:r>
            <a:endParaRPr lang="es-ES" sz="2400" dirty="0">
              <a:solidFill>
                <a:schemeClr val="tx1">
                  <a:lumMod val="95000"/>
                  <a:lumOff val="5000"/>
                </a:schemeClr>
              </a:solidFill>
            </a:endParaRPr>
          </a:p>
        </p:txBody>
      </p:sp>
      <p:sp>
        <p:nvSpPr>
          <p:cNvPr id="2" name="1 Marcador de contenido"/>
          <p:cNvSpPr>
            <a:spLocks noGrp="1"/>
          </p:cNvSpPr>
          <p:nvPr>
            <p:ph sz="quarter" idx="1"/>
          </p:nvPr>
        </p:nvSpPr>
        <p:spPr>
          <a:xfrm>
            <a:off x="827584" y="1268760"/>
            <a:ext cx="7745505" cy="3877815"/>
          </a:xfrm>
        </p:spPr>
        <p:txBody>
          <a:bodyPr/>
          <a:lstStyle/>
          <a:p>
            <a:r>
              <a:rPr lang="es-ES_tradnl" dirty="0" smtClean="0"/>
              <a:t>El </a:t>
            </a:r>
            <a:r>
              <a:rPr lang="es-ES_tradnl" dirty="0"/>
              <a:t>sujeto es incapaz de reconocer y nombrar en su cuerpo alguna de sus partes, Suele esconder algunas lesiones neurológica</a:t>
            </a:r>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24124"/>
            <a:ext cx="3988727" cy="284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40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chemeClr val="accent2"/>
          </a:solidFill>
        </p:spPr>
        <p:txBody>
          <a:bodyPr>
            <a:normAutofit/>
          </a:bodyPr>
          <a:lstStyle/>
          <a:p>
            <a:r>
              <a:rPr lang="es-ES" dirty="0" smtClean="0">
                <a:solidFill>
                  <a:schemeClr val="bg1"/>
                </a:solidFill>
              </a:rPr>
              <a:t>TRASTORNOS DE LATERALIDAD</a:t>
            </a:r>
            <a:endParaRPr lang="es-ES" dirty="0">
              <a:solidFill>
                <a:schemeClr val="bg1"/>
              </a:solidFill>
            </a:endParaRPr>
          </a:p>
        </p:txBody>
      </p:sp>
      <p:sp>
        <p:nvSpPr>
          <p:cNvPr id="2" name="1 Marcador de contenido"/>
          <p:cNvSpPr>
            <a:spLocks noGrp="1"/>
          </p:cNvSpPr>
          <p:nvPr>
            <p:ph sz="quarter" idx="1"/>
          </p:nvPr>
        </p:nvSpPr>
        <p:spPr/>
        <p:txBody>
          <a:bodyPr>
            <a:normAutofit/>
          </a:bodyPr>
          <a:lstStyle/>
          <a:p>
            <a:pPr lvl="1"/>
            <a:r>
              <a:rPr lang="es-ES_tradnl" sz="2400" b="1" dirty="0" smtClean="0"/>
              <a:t>ZURDERA </a:t>
            </a:r>
            <a:r>
              <a:rPr lang="es-ES_tradnl" sz="2400" b="1" dirty="0"/>
              <a:t>CONTRARIADA</a:t>
            </a:r>
            <a:endParaRPr lang="es-ES" sz="1800" dirty="0"/>
          </a:p>
          <a:p>
            <a:r>
              <a:rPr lang="es-ES_tradnl" dirty="0"/>
              <a:t>Aquellos niños que siendo su lado Izquierdo el dominante, por influencias sociales pasa a encubrirse son una falsa dominancia diestra. La zurdería en si no es un trastorno, pero si el imponer al niño una lateralidad no dominante para el. </a:t>
            </a:r>
            <a:endParaRPr lang="es-ES" sz="1800" dirty="0"/>
          </a:p>
          <a:p>
            <a:r>
              <a:rPr lang="es-ES_tradnl" sz="800" dirty="0"/>
              <a:t> </a:t>
            </a:r>
            <a:endParaRPr lang="es-ES" sz="4000" dirty="0"/>
          </a:p>
          <a:p>
            <a:pPr lvl="1"/>
            <a:r>
              <a:rPr lang="es-ES_tradnl" sz="2400" b="1" dirty="0"/>
              <a:t>AMBIDEXTRISMO.</a:t>
            </a:r>
            <a:endParaRPr lang="es-ES" sz="1800" dirty="0"/>
          </a:p>
          <a:p>
            <a:r>
              <a:rPr lang="es-ES_tradnl" dirty="0"/>
              <a:t>El niño utiliza indistintamente los dos lados de su cuerpo para realizar cosas, también origina serios trastornos espaciales en el niño y su aprendizaje </a:t>
            </a:r>
            <a:endParaRPr lang="es-ES" sz="1800" dirty="0"/>
          </a:p>
        </p:txBody>
      </p:sp>
    </p:spTree>
    <p:extLst>
      <p:ext uri="{BB962C8B-B14F-4D97-AF65-F5344CB8AC3E}">
        <p14:creationId xmlns:p14="http://schemas.microsoft.com/office/powerpoint/2010/main" val="1035356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051720" y="692696"/>
            <a:ext cx="5294040" cy="504056"/>
          </a:xfrm>
          <a:solidFill>
            <a:schemeClr val="accent2"/>
          </a:solidFill>
        </p:spPr>
        <p:txBody>
          <a:bodyPr>
            <a:normAutofit/>
          </a:bodyPr>
          <a:lstStyle/>
          <a:p>
            <a:pPr lvl="1" algn="ctr" rtl="0">
              <a:spcBef>
                <a:spcPct val="0"/>
              </a:spcBef>
            </a:pPr>
            <a:r>
              <a:rPr lang="es-ES_tradnl" sz="2400" b="1" dirty="0" smtClean="0">
                <a:solidFill>
                  <a:schemeClr val="bg1"/>
                </a:solidFill>
              </a:rPr>
              <a:t>LATERALIDAD CRUZADA </a:t>
            </a:r>
            <a:endParaRPr lang="es-ES" b="1" dirty="0">
              <a:solidFill>
                <a:schemeClr val="bg1"/>
              </a:solidFill>
            </a:endParaRPr>
          </a:p>
        </p:txBody>
      </p:sp>
      <p:sp>
        <p:nvSpPr>
          <p:cNvPr id="2" name="1 Marcador de contenido"/>
          <p:cNvSpPr>
            <a:spLocks noGrp="1"/>
          </p:cNvSpPr>
          <p:nvPr>
            <p:ph sz="quarter" idx="1"/>
          </p:nvPr>
        </p:nvSpPr>
        <p:spPr/>
        <p:txBody>
          <a:bodyPr/>
          <a:lstStyle/>
          <a:p>
            <a:r>
              <a:rPr lang="es-ES_tradnl" dirty="0" smtClean="0"/>
              <a:t>También </a:t>
            </a:r>
            <a:r>
              <a:rPr lang="es-ES_tradnl" dirty="0"/>
              <a:t>Origina problemas de organización corporal cuando el niño no tiene una lateralidad claramente definida hay que resolverlo en algún sentido </a:t>
            </a:r>
            <a:endParaRPr lang="es-ES" sz="1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1820" y="3118713"/>
            <a:ext cx="3104436" cy="2486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38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
          </p:nvPr>
        </p:nvSpPr>
        <p:spPr>
          <a:xfrm>
            <a:off x="270713" y="2564904"/>
            <a:ext cx="8765783" cy="3877815"/>
          </a:xfrm>
        </p:spPr>
        <p:txBody>
          <a:bodyPr>
            <a:normAutofit fontScale="85000" lnSpcReduction="20000"/>
          </a:bodyPr>
          <a:lstStyle/>
          <a:p>
            <a:pPr marL="0" indent="0">
              <a:buNone/>
            </a:pPr>
            <a:endParaRPr lang="es-ES" sz="1800" dirty="0"/>
          </a:p>
          <a:p>
            <a:pPr lvl="1"/>
            <a:r>
              <a:rPr lang="es-ES_tradnl" sz="2400" b="1" dirty="0"/>
              <a:t>APRAXIA IDENTORIA </a:t>
            </a:r>
            <a:endParaRPr lang="es-ES" sz="1800" dirty="0"/>
          </a:p>
          <a:p>
            <a:r>
              <a:rPr lang="es-ES_tradnl" dirty="0"/>
              <a:t>En este caso para el niño resulta imposible "conceptualizar" ese movimiento. </a:t>
            </a:r>
            <a:endParaRPr lang="es-ES" sz="1800" dirty="0"/>
          </a:p>
          <a:p>
            <a:r>
              <a:rPr lang="es-ES_tradnl" sz="800" dirty="0"/>
              <a:t> </a:t>
            </a:r>
            <a:endParaRPr lang="es-ES" sz="4000" dirty="0"/>
          </a:p>
          <a:p>
            <a:pPr lvl="1"/>
            <a:r>
              <a:rPr lang="es-ES_tradnl" sz="2400" b="1" dirty="0"/>
              <a:t>APRAXIA DE REALIZACIONES MOTORAS </a:t>
            </a:r>
            <a:endParaRPr lang="es-ES" sz="1800" dirty="0"/>
          </a:p>
          <a:p>
            <a:r>
              <a:rPr lang="es-ES_tradnl" dirty="0"/>
              <a:t>Al niño le resulta imposible ejecutar determinado movimiento, previamente elaborado. No hay trastorno del esquema corporal. Se observa movimientos lentos, falta de coordinación.</a:t>
            </a:r>
            <a:endParaRPr lang="es-ES" sz="1800" dirty="0"/>
          </a:p>
          <a:p>
            <a:r>
              <a:rPr lang="es-ES_tradnl" sz="800" dirty="0"/>
              <a:t> </a:t>
            </a:r>
            <a:endParaRPr lang="es-ES" sz="4000" dirty="0"/>
          </a:p>
          <a:p>
            <a:pPr lvl="1"/>
            <a:r>
              <a:rPr lang="es-ES_tradnl" sz="2400" b="1" dirty="0"/>
              <a:t> APRAXIA CONSTRUCTIVA	</a:t>
            </a:r>
            <a:endParaRPr lang="es-ES" sz="1800" dirty="0"/>
          </a:p>
          <a:p>
            <a:r>
              <a:rPr lang="es-ES_tradnl" dirty="0"/>
              <a:t>Incapacidad de copiar imágenes o figuras geométricas, </a:t>
            </a:r>
            <a:r>
              <a:rPr lang="es-ES_tradnl" dirty="0" smtClean="0"/>
              <a:t>suele </a:t>
            </a:r>
            <a:r>
              <a:rPr lang="es-ES_tradnl" dirty="0"/>
              <a:t>haber una mala lateralidad de fondo. </a:t>
            </a:r>
            <a:endParaRPr lang="es-ES" sz="1800" dirty="0"/>
          </a:p>
          <a:p>
            <a:r>
              <a:rPr lang="es-ES_tradnl" sz="800" dirty="0"/>
              <a:t> </a:t>
            </a:r>
            <a:endParaRPr lang="es-ES" sz="4000" dirty="0"/>
          </a:p>
        </p:txBody>
      </p:sp>
      <p:sp>
        <p:nvSpPr>
          <p:cNvPr id="4" name="3 Rectángulo"/>
          <p:cNvSpPr/>
          <p:nvPr/>
        </p:nvSpPr>
        <p:spPr>
          <a:xfrm>
            <a:off x="251520" y="332656"/>
            <a:ext cx="8136904" cy="2062103"/>
          </a:xfrm>
          <a:prstGeom prst="rect">
            <a:avLst/>
          </a:prstGeom>
        </p:spPr>
        <p:txBody>
          <a:bodyPr wrap="square">
            <a:spAutoFit/>
          </a:bodyPr>
          <a:lstStyle/>
          <a:p>
            <a:pPr lvl="0" algn="ctr">
              <a:spcBef>
                <a:spcPct val="20000"/>
              </a:spcBef>
              <a:buClr>
                <a:srgbClr val="873624"/>
              </a:buClr>
            </a:pPr>
            <a:r>
              <a:rPr lang="es-ES_tradnl" sz="2000" b="1" dirty="0">
                <a:solidFill>
                  <a:prstClr val="black">
                    <a:lumMod val="85000"/>
                    <a:lumOff val="15000"/>
                  </a:prstClr>
                </a:solidFill>
              </a:rPr>
              <a:t>APRAXIAS INFANTILES 	 	 </a:t>
            </a:r>
            <a:endParaRPr lang="es-ES" sz="2000" dirty="0">
              <a:solidFill>
                <a:prstClr val="black">
                  <a:lumMod val="85000"/>
                  <a:lumOff val="15000"/>
                </a:prstClr>
              </a:solidFill>
            </a:endParaRPr>
          </a:p>
          <a:p>
            <a:pPr lvl="0">
              <a:spcBef>
                <a:spcPct val="20000"/>
              </a:spcBef>
              <a:buClr>
                <a:srgbClr val="873624"/>
              </a:buClr>
            </a:pPr>
            <a:r>
              <a:rPr lang="es-ES_tradnl" sz="2000" i="1" dirty="0">
                <a:solidFill>
                  <a:prstClr val="black">
                    <a:lumMod val="85000"/>
                    <a:lumOff val="15000"/>
                  </a:prstClr>
                </a:solidFill>
              </a:rPr>
              <a:t> </a:t>
            </a:r>
            <a:r>
              <a:rPr lang="es-ES_tradnl" sz="2000" dirty="0" smtClean="0">
                <a:solidFill>
                  <a:prstClr val="black">
                    <a:lumMod val="85000"/>
                    <a:lumOff val="15000"/>
                  </a:prstClr>
                </a:solidFill>
              </a:rPr>
              <a:t>El </a:t>
            </a:r>
            <a:r>
              <a:rPr lang="es-ES_tradnl" sz="2000" dirty="0">
                <a:solidFill>
                  <a:prstClr val="black">
                    <a:lumMod val="85000"/>
                    <a:lumOff val="15000"/>
                  </a:prstClr>
                </a:solidFill>
              </a:rPr>
              <a:t>niño que presenta una apraxia conoce el momento en que ha de hacer, pero no es capaz de realizarlo correctamente, se trata de un trastorno psicomotor y neurológico. 	</a:t>
            </a:r>
            <a:endParaRPr lang="es-ES_tradnl" sz="2000" dirty="0">
              <a:solidFill>
                <a:prstClr val="black">
                  <a:lumMod val="85000"/>
                  <a:lumOff val="15000"/>
                </a:prstClr>
              </a:solidFill>
            </a:endParaRPr>
          </a:p>
          <a:p>
            <a:pPr lvl="0">
              <a:spcBef>
                <a:spcPct val="20000"/>
              </a:spcBef>
              <a:buClr>
                <a:srgbClr val="873624"/>
              </a:buClr>
            </a:pPr>
            <a:r>
              <a:rPr lang="es-ES_tradnl" sz="2000" dirty="0" smtClean="0">
                <a:solidFill>
                  <a:prstClr val="black">
                    <a:lumMod val="85000"/>
                    <a:lumOff val="15000"/>
                  </a:prstClr>
                </a:solidFill>
              </a:rPr>
              <a:t>Existen </a:t>
            </a:r>
            <a:r>
              <a:rPr lang="es-ES_tradnl" sz="2000" dirty="0">
                <a:solidFill>
                  <a:prstClr val="black">
                    <a:lumMod val="85000"/>
                    <a:lumOff val="15000"/>
                  </a:prstClr>
                </a:solidFill>
              </a:rPr>
              <a:t>muchos tipos de apraxias y reciben el nombre en función de la localización de su incapacidad. </a:t>
            </a:r>
            <a:endParaRPr lang="es-ES" sz="2000" dirty="0">
              <a:solidFill>
                <a:prstClr val="black">
                  <a:lumMod val="85000"/>
                  <a:lumOff val="15000"/>
                </a:prstClr>
              </a:solidFill>
            </a:endParaRPr>
          </a:p>
        </p:txBody>
      </p:sp>
    </p:spTree>
    <p:extLst>
      <p:ext uri="{BB962C8B-B14F-4D97-AF65-F5344CB8AC3E}">
        <p14:creationId xmlns:p14="http://schemas.microsoft.com/office/powerpoint/2010/main" val="16382437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TotalTime>
  <Words>522</Words>
  <Application>Microsoft Office PowerPoint</Application>
  <PresentationFormat>Presentación en pantalla (4:3)</PresentationFormat>
  <Paragraphs>58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Civil</vt:lpstr>
      <vt:lpstr>Presentación de PowerPoint</vt:lpstr>
      <vt:lpstr>TRASTORNOS  DE PSICOMOTRICIDAD</vt:lpstr>
      <vt:lpstr>INESTABILIDAD MOTRIZ</vt:lpstr>
      <vt:lpstr>RETRAZOS DE MADURACION</vt:lpstr>
      <vt:lpstr>TRASTORNOS DEL ESQUEMA CORPORAL </vt:lpstr>
      <vt:lpstr>ASOMATOGNOSIA </vt:lpstr>
      <vt:lpstr>TRASTORNOS DE LATERALIDAD</vt:lpstr>
      <vt:lpstr>LATERALIDAD CRUZADA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ILICH</dc:creator>
  <cp:lastModifiedBy>Luffi</cp:lastModifiedBy>
  <cp:revision>8</cp:revision>
  <dcterms:created xsi:type="dcterms:W3CDTF">2014-06-25T03:11:56Z</dcterms:created>
  <dcterms:modified xsi:type="dcterms:W3CDTF">2014-07-07T14:01:34Z</dcterms:modified>
</cp:coreProperties>
</file>