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activeX/activeX4.xml" ContentType="application/vnd.ms-office.activeX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activeX/activeX2.xml" ContentType="application/vnd.ms-office.activeX+xml"/>
  <Override PartName="/ppt/activeX/activeX3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activeX/activeX8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activeX/activeX6.xml" ContentType="application/vnd.ms-office.activeX+xml"/>
  <Override PartName="/ppt/activeX/activeX7.xml" ContentType="application/vnd.ms-office.activeX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activeX/activeX5.xml" ContentType="application/vnd.ms-office.activeX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0" r:id="rId2"/>
    <p:sldId id="263" r:id="rId3"/>
    <p:sldId id="264" r:id="rId4"/>
    <p:sldId id="266" r:id="rId5"/>
    <p:sldId id="261" r:id="rId6"/>
    <p:sldId id="265" r:id="rId7"/>
    <p:sldId id="269" r:id="rId8"/>
    <p:sldId id="267" r:id="rId9"/>
    <p:sldId id="268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3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PropertyBag">
  <ax:ocxPr ax:name="_cx" ax:value="5080"/>
  <ax:ocxPr ax:name="_cy" ax:value="5080"/>
  <ax:ocxPr ax:name="FlashVars" ax:value=""/>
  <ax:ocxPr ax:name="Movie" ax:value=""/>
  <ax:ocxPr ax:name="Src" ax:value=""/>
  <ax:ocxPr ax:name="WMode" ax:value="Window"/>
  <ax:ocxPr ax:name="Play" ax:value="-1"/>
  <ax:ocxPr ax:name="Loop" ax:value="-1"/>
  <ax:ocxPr ax:name="Quality" ax:value="High"/>
  <ax:ocxPr ax:name="SAlign" ax:value=""/>
  <ax:ocxPr ax:name="Menu" ax:value="-1"/>
  <ax:ocxPr ax:name="Base" ax:value=""/>
  <ax:ocxPr ax:name="AllowScriptAccess" ax:value="always"/>
  <ax:ocxPr ax:name="Scale" ax:value="ShowAll"/>
  <ax:ocxPr ax:name="DeviceFont" ax:value="0"/>
  <ax:ocxPr ax:name="EmbedMovie" ax:value="0"/>
  <ax:ocxPr ax:name="BGColor" ax:value=""/>
  <ax:ocxPr ax:name="SWRemote" ax:value=""/>
</ax:ocx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PropertyBag">
  <ax:ocxPr ax:name="_cx" ax:value="5080"/>
  <ax:ocxPr ax:name="_cy" ax:value="5080"/>
  <ax:ocxPr ax:name="FlashVars" ax:value=""/>
  <ax:ocxPr ax:name="Movie" ax:value=""/>
  <ax:ocxPr ax:name="Src" ax:value=""/>
  <ax:ocxPr ax:name="WMode" ax:value="Window"/>
  <ax:ocxPr ax:name="Play" ax:value="-1"/>
  <ax:ocxPr ax:name="Loop" ax:value="-1"/>
  <ax:ocxPr ax:name="Quality" ax:value="High"/>
  <ax:ocxPr ax:name="SAlign" ax:value=""/>
  <ax:ocxPr ax:name="Menu" ax:value="-1"/>
  <ax:ocxPr ax:name="Base" ax:value=""/>
  <ax:ocxPr ax:name="AllowScriptAccess" ax:value="always"/>
  <ax:ocxPr ax:name="Scale" ax:value="ShowAll"/>
  <ax:ocxPr ax:name="DeviceFont" ax:value="0"/>
  <ax:ocxPr ax:name="EmbedMovie" ax:value="0"/>
  <ax:ocxPr ax:name="BGColor" ax:value=""/>
  <ax:ocxPr ax:name="SWRemote" ax:value=""/>
</ax:ocx>
</file>

<file path=ppt/activeX/activeX3.xml><?xml version="1.0" encoding="utf-8"?>
<ax:ocx xmlns:ax="http://schemas.microsoft.com/office/2006/activeX" xmlns:r="http://schemas.openxmlformats.org/officeDocument/2006/relationships" ax:classid="{D27CDB6E-AE6D-11CF-96B8-444553540000}" ax:persistence="persistPropertyBag">
  <ax:ocxPr ax:name="_cx" ax:value="5080"/>
  <ax:ocxPr ax:name="_cy" ax:value="5080"/>
  <ax:ocxPr ax:name="FlashVars" ax:value=""/>
  <ax:ocxPr ax:name="Movie" ax:value=""/>
  <ax:ocxPr ax:name="Src" ax:value=""/>
  <ax:ocxPr ax:name="WMode" ax:value="Window"/>
  <ax:ocxPr ax:name="Play" ax:value="-1"/>
  <ax:ocxPr ax:name="Loop" ax:value="-1"/>
  <ax:ocxPr ax:name="Quality" ax:value="High"/>
  <ax:ocxPr ax:name="SAlign" ax:value=""/>
  <ax:ocxPr ax:name="Menu" ax:value="-1"/>
  <ax:ocxPr ax:name="Base" ax:value=""/>
  <ax:ocxPr ax:name="AllowScriptAccess" ax:value="always"/>
  <ax:ocxPr ax:name="Scale" ax:value="ShowAll"/>
  <ax:ocxPr ax:name="DeviceFont" ax:value="0"/>
  <ax:ocxPr ax:name="EmbedMovie" ax:value="0"/>
  <ax:ocxPr ax:name="BGColor" ax:value=""/>
  <ax:ocxPr ax:name="SWRemote" ax:value=""/>
</ax:ocx>
</file>

<file path=ppt/activeX/activeX4.xml><?xml version="1.0" encoding="utf-8"?>
<ax:ocx xmlns:ax="http://schemas.microsoft.com/office/2006/activeX" xmlns:r="http://schemas.openxmlformats.org/officeDocument/2006/relationships" ax:classid="{D27CDB6E-AE6D-11CF-96B8-444553540000}" ax:persistence="persistPropertyBag">
  <ax:ocxPr ax:name="_cx" ax:value="5080"/>
  <ax:ocxPr ax:name="_cy" ax:value="5080"/>
  <ax:ocxPr ax:name="FlashVars" ax:value=""/>
  <ax:ocxPr ax:name="Movie" ax:value=""/>
  <ax:ocxPr ax:name="Src" ax:value=""/>
  <ax:ocxPr ax:name="WMode" ax:value="Window"/>
  <ax:ocxPr ax:name="Play" ax:value="-1"/>
  <ax:ocxPr ax:name="Loop" ax:value="-1"/>
  <ax:ocxPr ax:name="Quality" ax:value="High"/>
  <ax:ocxPr ax:name="SAlign" ax:value=""/>
  <ax:ocxPr ax:name="Menu" ax:value="-1"/>
  <ax:ocxPr ax:name="Base" ax:value=""/>
  <ax:ocxPr ax:name="AllowScriptAccess" ax:value="always"/>
  <ax:ocxPr ax:name="Scale" ax:value="ShowAll"/>
  <ax:ocxPr ax:name="DeviceFont" ax:value="0"/>
  <ax:ocxPr ax:name="EmbedMovie" ax:value="0"/>
  <ax:ocxPr ax:name="BGColor" ax:value=""/>
  <ax:ocxPr ax:name="SWRemote" ax:value=""/>
</ax:ocx>
</file>

<file path=ppt/activeX/activeX5.xml><?xml version="1.0" encoding="utf-8"?>
<ax:ocx xmlns:ax="http://schemas.microsoft.com/office/2006/activeX" xmlns:r="http://schemas.openxmlformats.org/officeDocument/2006/relationships" ax:classid="{D27CDB6E-AE6D-11CF-96B8-444553540000}" ax:persistence="persistPropertyBag">
  <ax:ocxPr ax:name="_cx" ax:value="5080"/>
  <ax:ocxPr ax:name="_cy" ax:value="5080"/>
  <ax:ocxPr ax:name="FlashVars" ax:value=""/>
  <ax:ocxPr ax:name="Movie" ax:value=""/>
  <ax:ocxPr ax:name="Src" ax:value=""/>
  <ax:ocxPr ax:name="WMode" ax:value="Window"/>
  <ax:ocxPr ax:name="Play" ax:value="-1"/>
  <ax:ocxPr ax:name="Loop" ax:value="-1"/>
  <ax:ocxPr ax:name="Quality" ax:value="High"/>
  <ax:ocxPr ax:name="SAlign" ax:value=""/>
  <ax:ocxPr ax:name="Menu" ax:value="-1"/>
  <ax:ocxPr ax:name="Base" ax:value=""/>
  <ax:ocxPr ax:name="AllowScriptAccess" ax:value="always"/>
  <ax:ocxPr ax:name="Scale" ax:value="ShowAll"/>
  <ax:ocxPr ax:name="DeviceFont" ax:value="0"/>
  <ax:ocxPr ax:name="EmbedMovie" ax:value="0"/>
  <ax:ocxPr ax:name="BGColor" ax:value=""/>
  <ax:ocxPr ax:name="SWRemote" ax:value=""/>
</ax:ocx>
</file>

<file path=ppt/activeX/activeX6.xml><?xml version="1.0" encoding="utf-8"?>
<ax:ocx xmlns:ax="http://schemas.microsoft.com/office/2006/activeX" xmlns:r="http://schemas.openxmlformats.org/officeDocument/2006/relationships" ax:classid="{D27CDB6E-AE6D-11CF-96B8-444553540000}" ax:persistence="persistPropertyBag">
  <ax:ocxPr ax:name="_cx" ax:value="5080"/>
  <ax:ocxPr ax:name="_cy" ax:value="5080"/>
  <ax:ocxPr ax:name="FlashVars" ax:value=""/>
  <ax:ocxPr ax:name="Movie" ax:value=""/>
  <ax:ocxPr ax:name="Src" ax:value=""/>
  <ax:ocxPr ax:name="WMode" ax:value="Window"/>
  <ax:ocxPr ax:name="Play" ax:value="-1"/>
  <ax:ocxPr ax:name="Loop" ax:value="-1"/>
  <ax:ocxPr ax:name="Quality" ax:value="High"/>
  <ax:ocxPr ax:name="SAlign" ax:value=""/>
  <ax:ocxPr ax:name="Menu" ax:value="-1"/>
  <ax:ocxPr ax:name="Base" ax:value=""/>
  <ax:ocxPr ax:name="AllowScriptAccess" ax:value="always"/>
  <ax:ocxPr ax:name="Scale" ax:value="ShowAll"/>
  <ax:ocxPr ax:name="DeviceFont" ax:value="0"/>
  <ax:ocxPr ax:name="EmbedMovie" ax:value="0"/>
  <ax:ocxPr ax:name="BGColor" ax:value=""/>
  <ax:ocxPr ax:name="SWRemote" ax:value=""/>
</ax:ocx>
</file>

<file path=ppt/activeX/activeX7.xml><?xml version="1.0" encoding="utf-8"?>
<ax:ocx xmlns:ax="http://schemas.microsoft.com/office/2006/activeX" xmlns:r="http://schemas.openxmlformats.org/officeDocument/2006/relationships" ax:classid="{D27CDB6E-AE6D-11CF-96B8-444553540000}" ax:persistence="persistPropertyBag">
  <ax:ocxPr ax:name="_cx" ax:value="5080"/>
  <ax:ocxPr ax:name="_cy" ax:value="5080"/>
  <ax:ocxPr ax:name="FlashVars" ax:value=""/>
  <ax:ocxPr ax:name="Movie" ax:value=""/>
  <ax:ocxPr ax:name="Src" ax:value=""/>
  <ax:ocxPr ax:name="WMode" ax:value="Window"/>
  <ax:ocxPr ax:name="Play" ax:value="-1"/>
  <ax:ocxPr ax:name="Loop" ax:value="-1"/>
  <ax:ocxPr ax:name="Quality" ax:value="High"/>
  <ax:ocxPr ax:name="SAlign" ax:value=""/>
  <ax:ocxPr ax:name="Menu" ax:value="-1"/>
  <ax:ocxPr ax:name="Base" ax:value=""/>
  <ax:ocxPr ax:name="AllowScriptAccess" ax:value="always"/>
  <ax:ocxPr ax:name="Scale" ax:value="ShowAll"/>
  <ax:ocxPr ax:name="DeviceFont" ax:value="0"/>
  <ax:ocxPr ax:name="EmbedMovie" ax:value="0"/>
  <ax:ocxPr ax:name="BGColor" ax:value=""/>
  <ax:ocxPr ax:name="SWRemote" ax:value=""/>
</ax:ocx>
</file>

<file path=ppt/activeX/activeX8.xml><?xml version="1.0" encoding="utf-8"?>
<ax:ocx xmlns:ax="http://schemas.microsoft.com/office/2006/activeX" xmlns:r="http://schemas.openxmlformats.org/officeDocument/2006/relationships" ax:classid="{D27CDB6E-AE6D-11CF-96B8-444553540000}" ax:persistence="persistPropertyBag">
  <ax:ocxPr ax:name="_cx" ax:value="5080"/>
  <ax:ocxPr ax:name="_cy" ax:value="5080"/>
  <ax:ocxPr ax:name="FlashVars" ax:value=""/>
  <ax:ocxPr ax:name="Movie" ax:value=""/>
  <ax:ocxPr ax:name="Src" ax:value=""/>
  <ax:ocxPr ax:name="WMode" ax:value="Window"/>
  <ax:ocxPr ax:name="Play" ax:value="-1"/>
  <ax:ocxPr ax:name="Loop" ax:value="-1"/>
  <ax:ocxPr ax:name="Quality" ax:value="High"/>
  <ax:ocxPr ax:name="SAlign" ax:value=""/>
  <ax:ocxPr ax:name="Menu" ax:value="-1"/>
  <ax:ocxPr ax:name="Base" ax:value=""/>
  <ax:ocxPr ax:name="AllowScriptAccess" ax:value="always"/>
  <ax:ocxPr ax:name="Scale" ax:value="ShowAll"/>
  <ax:ocxPr ax:name="DeviceFont" ax:value="0"/>
  <ax:ocxPr ax:name="EmbedMovie" ax:value="0"/>
  <ax:ocxPr ax:name="BGColor" ax:value=""/>
  <ax:ocxPr ax:name="SWRemote" ax:value="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6BFA2E-EAD3-46B8-8A86-7D92E1FC5D18}" type="datetimeFigureOut">
              <a:rPr lang="es-MX" smtClean="0"/>
              <a:pPr/>
              <a:t>06/10/2011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548813-5512-4E86-A182-43F0160CB00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48813-5512-4E86-A182-43F0160CB00F}" type="slidenum">
              <a:rPr lang="es-MX" smtClean="0"/>
              <a:pPr/>
              <a:t>5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48813-5512-4E86-A182-43F0160CB00F}" type="slidenum">
              <a:rPr lang="es-MX" smtClean="0"/>
              <a:pPr/>
              <a:t>6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48813-5512-4E86-A182-43F0160CB00F}" type="slidenum">
              <a:rPr lang="es-MX" smtClean="0"/>
              <a:pPr/>
              <a:t>7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48813-5512-4E86-A182-43F0160CB00F}" type="slidenum">
              <a:rPr lang="es-MX" smtClean="0"/>
              <a:pPr/>
              <a:t>8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48813-5512-4E86-A182-43F0160CB00F}" type="slidenum">
              <a:rPr lang="es-MX" smtClean="0"/>
              <a:pPr/>
              <a:t>9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F9C48-7778-4F3F-A6B6-6B498BEDFDF0}" type="datetimeFigureOut">
              <a:rPr lang="es-MX" smtClean="0"/>
              <a:pPr/>
              <a:t>06/10/2011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6660-5CAE-4341-AE66-F3F28A43441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F9C48-7778-4F3F-A6B6-6B498BEDFDF0}" type="datetimeFigureOut">
              <a:rPr lang="es-MX" smtClean="0"/>
              <a:pPr/>
              <a:t>06/10/2011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6660-5CAE-4341-AE66-F3F28A43441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F9C48-7778-4F3F-A6B6-6B498BEDFDF0}" type="datetimeFigureOut">
              <a:rPr lang="es-MX" smtClean="0"/>
              <a:pPr/>
              <a:t>06/10/2011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6660-5CAE-4341-AE66-F3F28A43441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F9C48-7778-4F3F-A6B6-6B498BEDFDF0}" type="datetimeFigureOut">
              <a:rPr lang="es-MX" smtClean="0"/>
              <a:pPr/>
              <a:t>06/10/2011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6660-5CAE-4341-AE66-F3F28A43441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F9C48-7778-4F3F-A6B6-6B498BEDFDF0}" type="datetimeFigureOut">
              <a:rPr lang="es-MX" smtClean="0"/>
              <a:pPr/>
              <a:t>06/10/2011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6660-5CAE-4341-AE66-F3F28A43441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F9C48-7778-4F3F-A6B6-6B498BEDFDF0}" type="datetimeFigureOut">
              <a:rPr lang="es-MX" smtClean="0"/>
              <a:pPr/>
              <a:t>06/10/2011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6660-5CAE-4341-AE66-F3F28A43441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F9C48-7778-4F3F-A6B6-6B498BEDFDF0}" type="datetimeFigureOut">
              <a:rPr lang="es-MX" smtClean="0"/>
              <a:pPr/>
              <a:t>06/10/2011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6660-5CAE-4341-AE66-F3F28A43441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F9C48-7778-4F3F-A6B6-6B498BEDFDF0}" type="datetimeFigureOut">
              <a:rPr lang="es-MX" smtClean="0"/>
              <a:pPr/>
              <a:t>06/10/2011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6660-5CAE-4341-AE66-F3F28A43441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F9C48-7778-4F3F-A6B6-6B498BEDFDF0}" type="datetimeFigureOut">
              <a:rPr lang="es-MX" smtClean="0"/>
              <a:pPr/>
              <a:t>06/10/2011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6660-5CAE-4341-AE66-F3F28A43441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F9C48-7778-4F3F-A6B6-6B498BEDFDF0}" type="datetimeFigureOut">
              <a:rPr lang="es-MX" smtClean="0"/>
              <a:pPr/>
              <a:t>06/10/2011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6660-5CAE-4341-AE66-F3F28A43441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F9C48-7778-4F3F-A6B6-6B498BEDFDF0}" type="datetimeFigureOut">
              <a:rPr lang="es-MX" smtClean="0"/>
              <a:pPr/>
              <a:t>06/10/2011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6660-5CAE-4341-AE66-F3F28A43441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F9C48-7778-4F3F-A6B6-6B498BEDFDF0}" type="datetimeFigureOut">
              <a:rPr lang="es-MX" smtClean="0"/>
              <a:pPr/>
              <a:t>06/10/2011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76660-5CAE-4341-AE66-F3F28A43441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control" Target="../activeX/activeX2.xml"/><Relationship Id="rId7" Type="http://schemas.openxmlformats.org/officeDocument/2006/relationships/notesSlide" Target="../notesSlides/notesSlide3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.xml"/><Relationship Id="rId5" Type="http://schemas.openxmlformats.org/officeDocument/2006/relationships/control" Target="../activeX/activeX4.xml"/><Relationship Id="rId10" Type="http://schemas.openxmlformats.org/officeDocument/2006/relationships/image" Target="../media/image18.jpeg"/><Relationship Id="rId4" Type="http://schemas.openxmlformats.org/officeDocument/2006/relationships/control" Target="../activeX/activeX3.xml"/><Relationship Id="rId9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control" Target="../activeX/activeX6.xml"/><Relationship Id="rId7" Type="http://schemas.openxmlformats.org/officeDocument/2006/relationships/notesSlide" Target="../notesSlides/notesSlide5.xml"/><Relationship Id="rId2" Type="http://schemas.openxmlformats.org/officeDocument/2006/relationships/control" Target="../activeX/activeX5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.xml"/><Relationship Id="rId11" Type="http://schemas.openxmlformats.org/officeDocument/2006/relationships/image" Target="../media/image23.png"/><Relationship Id="rId5" Type="http://schemas.openxmlformats.org/officeDocument/2006/relationships/control" Target="../activeX/activeX8.xml"/><Relationship Id="rId10" Type="http://schemas.openxmlformats.org/officeDocument/2006/relationships/image" Target="../media/image22.jpeg"/><Relationship Id="rId4" Type="http://schemas.openxmlformats.org/officeDocument/2006/relationships/control" Target="../activeX/activeX7.xml"/><Relationship Id="rId9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23528" y="-33779"/>
            <a:ext cx="838842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OBJETOS DE LA RAZON E INVESTIGACION HUMANA</a:t>
            </a: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Dos Modos únicos de la Ciencia:</a:t>
            </a: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MX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1)Relaciones de Ideas: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Ciencias Formales: Geometría, Algebra, y Aritmética.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MX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La experiencia se sustenta en base a conocimientos previos.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MX" sz="2800" dirty="0" smtClean="0"/>
              <a:t>Las Proposiciones de esta clase  pueden descubrirse por la operación del pensamiento.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s-MX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Toda afirmación que es intuitiva o demostrativa</a:t>
            </a:r>
            <a:r>
              <a:rPr kumimoji="0" lang="es-MX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es</a:t>
            </a:r>
            <a:r>
              <a:rPr kumimoji="0" lang="es-MX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MX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cierta</a:t>
            </a:r>
            <a:r>
              <a:rPr lang="es-MX" sz="2800" dirty="0" err="1" smtClean="0"/>
              <a:t>o</a:t>
            </a:r>
            <a:r>
              <a:rPr lang="es-MX" sz="2800" dirty="0" smtClean="0"/>
              <a:t> sea conservarían siempre su certeza y evidencia.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MX" sz="2800" dirty="0" smtClean="0"/>
              <a:t>Sus demostraciones se basan en el razonamiento lógico.</a:t>
            </a:r>
            <a:endParaRPr kumimoji="0" lang="es-MX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8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869160"/>
            <a:ext cx="244827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23528" y="476672"/>
            <a:ext cx="8388424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MX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pesar que las relaciones de ideas</a:t>
            </a:r>
            <a:r>
              <a:rPr kumimoji="0" lang="es-MX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demuestran la veracidad de las proposiciones y sabiendo que no existen en la realidad tenemos la concepción en nuestra mente; ejemplo: </a:t>
            </a:r>
            <a:endParaRPr kumimoji="0" lang="es-MX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MX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Figuras geométricas</a:t>
            </a:r>
            <a:endParaRPr kumimoji="0" lang="es-MX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Triángulo isósceles"/>
          <p:cNvSpPr/>
          <p:nvPr/>
        </p:nvSpPr>
        <p:spPr>
          <a:xfrm>
            <a:off x="971600" y="3933056"/>
            <a:ext cx="1584176" cy="1224136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Elipse"/>
          <p:cNvSpPr/>
          <p:nvPr/>
        </p:nvSpPr>
        <p:spPr>
          <a:xfrm>
            <a:off x="3563888" y="3933056"/>
            <a:ext cx="1368152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6228184" y="4005064"/>
            <a:ext cx="1296144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395536" y="404664"/>
            <a:ext cx="828092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MX" sz="4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Propiedades  de la Aritmética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	Propiedad conmutativa de la suma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sz="28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5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a+b = b+a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sz="5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sz="5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sz="5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5" name="4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645024"/>
            <a:ext cx="3055575" cy="1126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395536" y="444142"/>
            <a:ext cx="9001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MX" sz="4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La ley de Senos y Cosenos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sz="4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sz="4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sz="4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sz="4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sz="4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MX" sz="4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Binomio de Newton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5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(a+b)</a:t>
            </a:r>
            <a:r>
              <a:rPr lang="es-MX" sz="5400" baseline="30000" dirty="0" smtClean="0"/>
              <a:t>2</a:t>
            </a:r>
            <a:r>
              <a:rPr lang="es-MX" sz="5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= a</a:t>
            </a:r>
            <a:r>
              <a:rPr lang="es-MX" sz="5400" baseline="30000" dirty="0" smtClean="0"/>
              <a:t>2</a:t>
            </a:r>
            <a:r>
              <a:rPr lang="es-MX" sz="5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+2ab+b</a:t>
            </a:r>
            <a:r>
              <a:rPr lang="es-MX" sz="5400" baseline="30000" dirty="0" smtClean="0"/>
              <a:t>2</a:t>
            </a:r>
            <a:endParaRPr lang="es-MX" sz="5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sz="4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s-MX" sz="4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12776"/>
            <a:ext cx="4204351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 descr="http://2.bp.blogspot.com/_4Ggth_jd-LU/Sif6zCmAynI/AAAAAAAAANg/aMgk0_YaIHE/s400/2.bmp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916832"/>
            <a:ext cx="3024336" cy="1149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6024" y="175280"/>
            <a:ext cx="874846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2)Cuestiones de Hecho: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Ciencias Fácticas: </a:t>
            </a: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 suponen constantemente que hay una conexión entre el hecho presente y el que se infiere de él relación causa y efecto).</a:t>
            </a: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Surgen enteramente de la experiencia.</a:t>
            </a:r>
            <a:endParaRPr kumimoji="0" lang="es-MX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8 Imagen" descr="http://diariodeuncatolico.files.wordpress.com/2010/02/jesus-en-el-desiert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3" y="3068960"/>
            <a:ext cx="3528392" cy="3109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9 Imagen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5661248"/>
            <a:ext cx="454812" cy="518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11 Conector recto de flecha"/>
          <p:cNvCxnSpPr/>
          <p:nvPr/>
        </p:nvCxnSpPr>
        <p:spPr>
          <a:xfrm flipV="1">
            <a:off x="4499992" y="3501008"/>
            <a:ext cx="1512168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12 Llamada de nube"/>
          <p:cNvSpPr/>
          <p:nvPr/>
        </p:nvSpPr>
        <p:spPr>
          <a:xfrm rot="1168262">
            <a:off x="6228184" y="2505541"/>
            <a:ext cx="2088232" cy="165618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4" name="13 Imagen" descr="http://1.bp.blogspot.com/_l8L_EScS9tw/STUjtiNvasI/AAAAAAAAANg/bcS23LMXuMk/s400/IMG_1040%5B1%5D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2780928"/>
            <a:ext cx="129614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29 CuadroTexto"/>
          <p:cNvSpPr txBox="1"/>
          <p:nvPr/>
        </p:nvSpPr>
        <p:spPr>
          <a:xfrm rot="20053432">
            <a:off x="2128801" y="345138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Experiencia</a:t>
            </a:r>
            <a:endParaRPr lang="es-MX" dirty="0"/>
          </a:p>
        </p:txBody>
      </p:sp>
      <p:sp>
        <p:nvSpPr>
          <p:cNvPr id="15" name="14 Llamada de nube"/>
          <p:cNvSpPr/>
          <p:nvPr/>
        </p:nvSpPr>
        <p:spPr>
          <a:xfrm rot="16585510">
            <a:off x="6552220" y="4329100"/>
            <a:ext cx="2088232" cy="216024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48264" y="4653136"/>
            <a:ext cx="1152128" cy="142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18 Conector recto de flecha"/>
          <p:cNvCxnSpPr/>
          <p:nvPr/>
        </p:nvCxnSpPr>
        <p:spPr>
          <a:xfrm>
            <a:off x="4572000" y="4509120"/>
            <a:ext cx="1584176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Rectángulo"/>
          <p:cNvSpPr/>
          <p:nvPr/>
        </p:nvSpPr>
        <p:spPr>
          <a:xfrm>
            <a:off x="179512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MX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Una Causa puede ocasionar varios efectos </a:t>
            </a:r>
            <a:endParaRPr lang="es-MX" sz="28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052" name="Picture 4" descr="http://3.bp.blogspot.com/_K6zNOoFbugk/TKLCJ4RjaUI/AAAAAAAACXY/BMJgMfDaLyA/s320/2%C2%BA+penal+Metalurgic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92826" y="3068960"/>
            <a:ext cx="4206650" cy="2800050"/>
          </a:xfrm>
          <a:prstGeom prst="rect">
            <a:avLst/>
          </a:prstGeom>
          <a:noFill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52528" y="4725144"/>
            <a:ext cx="214314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 descr="http://www.cadenaser.com/recorte/20100712csrcsrdep_24/XLCO/Ies/Todos-lloran-emocion-Iniesta-meter-gol-victori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67390"/>
            <a:ext cx="2508236" cy="1847383"/>
          </a:xfrm>
          <a:prstGeom prst="rect">
            <a:avLst/>
          </a:prstGeom>
          <a:noFill/>
        </p:spPr>
      </p:pic>
      <p:pic>
        <p:nvPicPr>
          <p:cNvPr id="2057" name="Picture 9" descr="http://2.bp.blogspot.com/_UM72dAqPju8/TIPBCEO4r7I/AAAAAAAAANg/KI3TSKnLZnY/s1600/Haz+Zanguish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7432" y="424538"/>
            <a:ext cx="2626568" cy="1752587"/>
          </a:xfrm>
          <a:prstGeom prst="rect">
            <a:avLst/>
          </a:prstGeom>
          <a:noFill/>
        </p:spPr>
      </p:pic>
      <p:pic>
        <p:nvPicPr>
          <p:cNvPr id="2059" name="Picture 11" descr="http://radio.studio92.com/jamonjamon/files/2009/10/barras-brava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71802" y="424538"/>
            <a:ext cx="2428892" cy="1996350"/>
          </a:xfrm>
          <a:prstGeom prst="rect">
            <a:avLst/>
          </a:prstGeom>
          <a:noFill/>
        </p:spPr>
      </p:pic>
      <p:sp>
        <p:nvSpPr>
          <p:cNvPr id="9" name="8 Rectángulo"/>
          <p:cNvSpPr/>
          <p:nvPr/>
        </p:nvSpPr>
        <p:spPr>
          <a:xfrm>
            <a:off x="0" y="633478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MX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Una Causa no siempre puede producir el mismo efecto </a:t>
            </a:r>
            <a:endParaRPr lang="es-MX" sz="28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0" name="Picture 4" descr="http://3.bp.blogspot.com/_K6zNOoFbugk/TKLCJ4RjaUI/AAAAAAAACXY/BMJgMfDaLyA/s320/2%C2%BA+penal+Metalurgic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68960"/>
            <a:ext cx="4206650" cy="2800050"/>
          </a:xfrm>
          <a:prstGeom prst="rect">
            <a:avLst/>
          </a:prstGeom>
          <a:noFill/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44216" y="4365104"/>
            <a:ext cx="72008" cy="72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11 Conector recto de flecha"/>
          <p:cNvCxnSpPr/>
          <p:nvPr/>
        </p:nvCxnSpPr>
        <p:spPr>
          <a:xfrm rot="10800000">
            <a:off x="2483768" y="2492896"/>
            <a:ext cx="4608512" cy="15841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flipV="1">
            <a:off x="2843808" y="2276872"/>
            <a:ext cx="4536504" cy="1800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Rectángulo"/>
          <p:cNvSpPr/>
          <p:nvPr/>
        </p:nvSpPr>
        <p:spPr>
          <a:xfrm>
            <a:off x="179512" y="169476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MX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Una misma causa no produce siempre el mismo efecto </a:t>
            </a:r>
            <a:endParaRPr lang="es-MX" sz="28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395536" y="962725"/>
            <a:ext cx="87484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Causa: Formación de Nubes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Efecto : Distintos tipos de lluvia </a:t>
            </a:r>
            <a:endParaRPr lang="es-MX" sz="28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074" name="Picture 2" descr="http://1.bp.blogspot.com/_u1EprZTdETc/TTnAM5jD-ZI/AAAAAAAAAMw/DnR7GNFnk38/s1600/lluvia%255B1%255D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9552" y="2455609"/>
            <a:ext cx="2736304" cy="2053511"/>
          </a:xfrm>
          <a:prstGeom prst="rect">
            <a:avLst/>
          </a:prstGeom>
          <a:noFill/>
        </p:spPr>
      </p:pic>
      <p:pic>
        <p:nvPicPr>
          <p:cNvPr id="3080" name="Picture 8" descr="http://www.padreshispanos.com/photos/uncategorized/2007/12/18/lluvia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19872" y="2455609"/>
            <a:ext cx="2743200" cy="2047876"/>
          </a:xfrm>
          <a:prstGeom prst="rect">
            <a:avLst/>
          </a:prstGeom>
          <a:noFill/>
        </p:spPr>
      </p:pic>
      <p:pic>
        <p:nvPicPr>
          <p:cNvPr id="3083" name="Picture 11" descr="http://www.geocities.ws/jfdelgad/cultura/rayo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372200" y="2455610"/>
            <a:ext cx="2016224" cy="2016224"/>
          </a:xfrm>
          <a:prstGeom prst="rect">
            <a:avLst/>
          </a:prstGeom>
          <a:noFill/>
        </p:spPr>
      </p:pic>
    </p:spTree>
    <p:controls>
      <p:control spid="3075" name="ShockwaveFlash1" r:id="rId2" imgW="1828800" imgH="1828800"/>
      <p:control spid="3078" name="ShockwaveFlash2" r:id="rId3" imgW="1828800" imgH="1828800"/>
      <p:control spid="3081" name="ShockwaveFlash3" r:id="rId4" imgW="1828800" imgH="1828800"/>
      <p:control spid="3084" name="ShockwaveFlash4" r:id="rId5" imgW="1828800" imgH="18288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79512" y="387821"/>
            <a:ext cx="874846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MX" sz="2800" dirty="0" smtClean="0"/>
              <a:t>Hasta que no  hemos experimentado que el fuego nos quema no podemos establecer un nexo causal entre el fuego y el dolor (el dolor consecuencia de la quemadura).</a:t>
            </a:r>
          </a:p>
        </p:txBody>
      </p:sp>
      <p:pic>
        <p:nvPicPr>
          <p:cNvPr id="16" name="15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2564904"/>
            <a:ext cx="4824536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79512" y="116632"/>
            <a:ext cx="874846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MX" sz="2800" dirty="0" smtClean="0"/>
              <a:t>Según </a:t>
            </a:r>
            <a:r>
              <a:rPr lang="es-MX" sz="2800" dirty="0" err="1" smtClean="0"/>
              <a:t>Hume</a:t>
            </a:r>
            <a:r>
              <a:rPr lang="es-MX" sz="2800" dirty="0" smtClean="0"/>
              <a:t> todo contenido de un libro que no contiene ningún tipo de razonamiento abstracto (Ciencias Formales) o razonamiento experimental (Ciencia Factual), es pura sofistería e ilusión.</a:t>
            </a:r>
          </a:p>
          <a:p>
            <a:pPr algn="just">
              <a:buFont typeface="Arial" pitchFamily="34" charset="0"/>
              <a:buChar char="•"/>
            </a:pPr>
            <a:r>
              <a:rPr lang="es-MX" sz="2800" dirty="0" smtClean="0"/>
              <a:t>Toda sofistería e ilusión son Pseudoproposiciones.</a:t>
            </a:r>
          </a:p>
          <a:p>
            <a:pPr algn="just">
              <a:buFont typeface="Arial" pitchFamily="34" charset="0"/>
              <a:buChar char="•"/>
            </a:pPr>
            <a:r>
              <a:rPr lang="es-MX" sz="2800" dirty="0" smtClean="0"/>
              <a:t>No podemos saltar del mundo empírico a supuestas realidades metafísicas, de las cuales no cabe experiencia alguna. Por Ejemplo:</a:t>
            </a:r>
          </a:p>
        </p:txBody>
      </p:sp>
      <p:pic>
        <p:nvPicPr>
          <p:cNvPr id="5122" name="Picture 2" descr="http://www.sanpablo.es/media/portadas/978842851743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7544" y="3933056"/>
            <a:ext cx="1428750" cy="2219326"/>
          </a:xfrm>
          <a:prstGeom prst="rect">
            <a:avLst/>
          </a:prstGeom>
          <a:noFill/>
        </p:spPr>
      </p:pic>
      <p:pic>
        <p:nvPicPr>
          <p:cNvPr id="5125" name="Picture 5" descr="http://cdn3.grupos.emagister.com/documento/libro_teologia_sistematica_por_j_oliver_buswell_jr_tomo_1_435151_t0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499992" y="3645024"/>
            <a:ext cx="1512168" cy="2340817"/>
          </a:xfrm>
          <a:prstGeom prst="rect">
            <a:avLst/>
          </a:prstGeom>
          <a:noFill/>
        </p:spPr>
      </p:pic>
      <p:pic>
        <p:nvPicPr>
          <p:cNvPr id="5128" name="Picture 8" descr="http://www.mercadolibre.com.mx/jm/img?s=MLM&amp;f=39786580_3595.jpg&amp;v=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588224" y="3789040"/>
            <a:ext cx="2090936" cy="2090937"/>
          </a:xfrm>
          <a:prstGeom prst="rect">
            <a:avLst/>
          </a:prstGeom>
          <a:noFill/>
        </p:spPr>
      </p:pic>
      <p:pic>
        <p:nvPicPr>
          <p:cNvPr id="5131" name="Picture 11" descr="http://1.bp.blogspot.com/_MWQ7TPwP-4s/TJDps1YHN5I/AAAAAAAAAZc/lq0zDLjB5Gs/s1600/b.b1223131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835696" y="3573016"/>
            <a:ext cx="2808312" cy="2808312"/>
          </a:xfrm>
          <a:prstGeom prst="rect">
            <a:avLst/>
          </a:prstGeom>
          <a:noFill/>
        </p:spPr>
      </p:pic>
    </p:spTree>
    <p:controls>
      <p:control spid="5123" name="ShockwaveFlash1" r:id="rId2" imgW="1828800" imgH="1828800"/>
      <p:control spid="5126" name="ShockwaveFlash2" r:id="rId3" imgW="1828800" imgH="1828800"/>
      <p:control spid="5129" name="ShockwaveFlash3" r:id="rId4" imgW="1828800" imgH="1828800"/>
      <p:control spid="5132" name="ShockwaveFlash4" r:id="rId5" imgW="1828800" imgH="18288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</TotalTime>
  <Words>298</Words>
  <Application>Microsoft Office PowerPoint</Application>
  <PresentationFormat>Presentación en pantalla (4:3)</PresentationFormat>
  <Paragraphs>43</Paragraphs>
  <Slides>9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Toshiba</dc:creator>
  <cp:lastModifiedBy>Docente</cp:lastModifiedBy>
  <cp:revision>104</cp:revision>
  <dcterms:created xsi:type="dcterms:W3CDTF">2011-06-18T02:18:08Z</dcterms:created>
  <dcterms:modified xsi:type="dcterms:W3CDTF">2011-10-06T16:35:58Z</dcterms:modified>
</cp:coreProperties>
</file>